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2" r:id="rId1"/>
  </p:sldMasterIdLst>
  <p:notesMasterIdLst>
    <p:notesMasterId r:id="rId34"/>
  </p:notesMasterIdLst>
  <p:sldIdLst>
    <p:sldId id="256" r:id="rId2"/>
    <p:sldId id="258" r:id="rId3"/>
    <p:sldId id="259" r:id="rId4"/>
    <p:sldId id="260" r:id="rId5"/>
    <p:sldId id="263" r:id="rId6"/>
    <p:sldId id="272" r:id="rId7"/>
    <p:sldId id="266" r:id="rId8"/>
    <p:sldId id="290" r:id="rId9"/>
    <p:sldId id="282" r:id="rId10"/>
    <p:sldId id="302" r:id="rId11"/>
    <p:sldId id="291" r:id="rId12"/>
    <p:sldId id="292" r:id="rId13"/>
    <p:sldId id="305" r:id="rId14"/>
    <p:sldId id="269" r:id="rId15"/>
    <p:sldId id="294" r:id="rId16"/>
    <p:sldId id="295" r:id="rId17"/>
    <p:sldId id="293" r:id="rId18"/>
    <p:sldId id="296" r:id="rId19"/>
    <p:sldId id="265" r:id="rId20"/>
    <p:sldId id="288" r:id="rId21"/>
    <p:sldId id="287" r:id="rId22"/>
    <p:sldId id="297" r:id="rId23"/>
    <p:sldId id="298" r:id="rId24"/>
    <p:sldId id="303" r:id="rId25"/>
    <p:sldId id="304" r:id="rId26"/>
    <p:sldId id="283" r:id="rId27"/>
    <p:sldId id="300" r:id="rId28"/>
    <p:sldId id="281" r:id="rId29"/>
    <p:sldId id="299" r:id="rId30"/>
    <p:sldId id="284" r:id="rId31"/>
    <p:sldId id="301" r:id="rId32"/>
    <p:sldId id="285" r:id="rId33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F2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6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234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489766-54B1-46B9-AAA0-848D816336BF}" type="datetimeFigureOut">
              <a:rPr lang="it-IT" smtClean="0"/>
              <a:t>02/08/2021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D1166E-8F6D-4BB6-B0CC-BF3D4FA2ABE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847447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D1166E-8F6D-4BB6-B0CC-BF3D4FA2ABE0}" type="slidenum">
              <a:rPr lang="it-IT" smtClean="0"/>
              <a:t>25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127091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DE6C8-AB1D-4204-BC9C-3366B0BF04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8426" y="889820"/>
            <a:ext cx="9989574" cy="3598606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7B9009-EE50-4EE5-B6EB-CD6EC83D3F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8426" y="4488426"/>
            <a:ext cx="6991776" cy="1302774"/>
          </a:xfrm>
        </p:spPr>
        <p:txBody>
          <a:bodyPr anchor="b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C8667E-058A-436F-B8EA-5B3A99D43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8/2/2021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680305-1AD7-482D-BFFD-6CDB83AB3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5762A1-52E9-402D-B65E-DF193E44C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8397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359C1-C098-4BF4-A55D-782F4E606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343C7E-1E8B-4D38-9B81-1AA2A8978E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A70B00-53AE-4D3F-91BE-A8D789ED9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8/2/2021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647FC7-8124-4F70-A849-B6BCC5189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7CEBE4-50DC-47DB-B699-CCC024336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6674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418279-D3B8-4C6A-AB74-9DE3777712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42322" y="997974"/>
            <a:ext cx="2349043" cy="4984956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8F733C-9309-4197-BACA-207CDC8935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997973"/>
            <a:ext cx="8404122" cy="4984956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ACD4D0-5BE6-412D-B08B-5DFFD5935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8/2/2021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021651-B786-4A39-A10F-F5231D0A2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504D2D-9379-40DE-9F45-3004BE54F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3740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87CA6-BFD9-4CB1-8892-F6B062E82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DA8C3-9C0C-4E52-9A62-E4DB159E6B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C3EC35-E02F-41FF-9232-F90692A90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8/2/2021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D13D38-5DF1-443B-8A12-71E834FDC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5E644A-4A37-4757-9809-5B035E287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0778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6578B-CD85-4BF1-A729-E8E8079B5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383" y="1709738"/>
            <a:ext cx="10632067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8448C1-C13F-4826-8347-EEB00A6643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5383" y="4589463"/>
            <a:ext cx="10632067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06546A-957F-4C4D-9744-1177AD258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8/2/2021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DB149C-CC63-4E3A-A83D-EF637EB51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B94775-7982-41EC-B584-D51224D38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7551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E4BD8-507D-48E4-A624-F16A741C3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22096"/>
            <a:ext cx="10691265" cy="112793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0A07E4-3A39-457C-A059-7DFB6039D9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15383" y="2128684"/>
            <a:ext cx="5304417" cy="384441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141E17-47CE-4A78-B0FA-0E9786DA67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128684"/>
            <a:ext cx="5219700" cy="384441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F02C13-D3ED-4044-9716-F29D79A18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8/2/2021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F334AD-FB29-4355-B5CF-85E61B4F3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5AA154-790C-4774-9C21-8C543E733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0038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7DD35-7673-4F88-86B0-634883B5E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87" y="929148"/>
            <a:ext cx="10640005" cy="76154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C820D7-3E0B-47C6-A583-C4C839C5AF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5384" y="1681163"/>
            <a:ext cx="5282192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839A7B-97D5-400F-B802-A0FF28FE9F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15384" y="2505075"/>
            <a:ext cx="5282192" cy="342377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E0ECA2-DBF1-4681-9DFA-93AFD1B371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0EBBBB-517F-4ED7-9E51-CF0F7590B4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4237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11B5C7-1E37-478F-B4B0-C7202FFE4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8/2/2021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53F7EF-507C-4CB3-86C5-8B34FFFC1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E3DEA6-E4EB-4C2A-8B4F-55EC965B6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6682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32964-A933-4B98-A141-A4B316DAF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684C9D-23DA-42B0-9DD3-7592F72E8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8/2/2021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BF8F05-876F-49D8-AE30-5BB2A91EC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3D20DA-9260-4577-BB51-789570A24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9643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2C1F24-E0A1-45A7-8EF5-92CD97993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8/2/2021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021C19-210E-46B0-9036-5D8AECC92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880FEF-487E-44DF-8615-DF2210419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307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568EE-74C8-43A6-90BC-2DDD965CF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426" y="781665"/>
            <a:ext cx="4093599" cy="122345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1C35AC-CAE3-48CF-A3E4-A075C9FDD7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9D03EA-5FAD-4609-A2B8-624E426847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8258" y="2315497"/>
            <a:ext cx="4093599" cy="355349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58D2EA-2191-4216-B64D-067BDFE12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8/2/2021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042128-DAB4-481C-BEE6-3523E8E88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50E382-C500-4A4C-A7C6-43860383A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3293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FE98B-EACF-4251-A8AF-0D9EDD17C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342" y="1066800"/>
            <a:ext cx="4103431" cy="1317523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05F473-761A-4002-AF70-9FF878D013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066800"/>
            <a:ext cx="6172200" cy="47942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0C2E6A-F834-4540-BB00-E13CB45DC3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3342" y="2552700"/>
            <a:ext cx="4103431" cy="33162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C38EAB-AD63-415C-B263-BA1D8FBE3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8/2/2021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2E5541-B6DE-45E8-BCFE-0DFC4F574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B78D45-289B-46AF-8CB9-E6150BEA1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5509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A362AC-B59F-4AC7-B279-57DDD5336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22096"/>
            <a:ext cx="10691265" cy="137103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6042DB-75BD-4EC1-B6D9-8A72EF940C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0635" y="2293126"/>
            <a:ext cx="10691265" cy="3636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DD1378-7C96-4079-B44C-3D86B46575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9448" y="6356350"/>
            <a:ext cx="25925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fld id="{2F3E8B1C-86EF-43CF-8304-249481088644}" type="datetimeFigureOut">
              <a:rPr lang="en-US" smtClean="0"/>
              <a:pPr/>
              <a:t>8/2/2021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9B6B78-577F-43F5-BAEE-BF72484C98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15383" y="6356350"/>
            <a:ext cx="45397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CC75B8-AF8F-4D8A-9B3D-D1951A64BA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/>
                </a:solidFill>
              </a:defRPr>
            </a:lvl1pPr>
          </a:lstStyle>
          <a:p>
            <a:fld id="{C3DB2ADC-AF19-4574-8C10-79B5B04FCA27}" type="slidenum">
              <a:rPr lang="en-US" smtClean="0"/>
              <a:pPr/>
              <a:t>‹N›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64F9B95-9045-48D2-B9F3-2927E98F54AA}"/>
              </a:ext>
            </a:extLst>
          </p:cNvPr>
          <p:cNvCxnSpPr>
            <a:cxnSpLocks/>
          </p:cNvCxnSpPr>
          <p:nvPr/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85AA86F-6A4D-4BCB-A045-D992CDC2959B}"/>
              </a:ext>
            </a:extLst>
          </p:cNvPr>
          <p:cNvCxnSpPr>
            <a:cxnSpLocks/>
          </p:cNvCxnSpPr>
          <p:nvPr/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83227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01" r:id="rId5"/>
    <p:sldLayoutId id="2147483706" r:id="rId6"/>
    <p:sldLayoutId id="2147483702" r:id="rId7"/>
    <p:sldLayoutId id="2147483703" r:id="rId8"/>
    <p:sldLayoutId id="2147483704" r:id="rId9"/>
    <p:sldLayoutId id="2147483705" r:id="rId10"/>
    <p:sldLayoutId id="2147483707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cap="all" spc="3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drive/u/0/folders/0Bxxqx_AAp2u2Zkp4cGxoNVEzb3M?resourcekey=0-RKOYOxuHZTxh0eSZRSnIoA" TargetMode="External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C86F801-06DA-495F-959E-27F3C74BBF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88463" y="862234"/>
            <a:ext cx="3891873" cy="861789"/>
          </a:xfrm>
        </p:spPr>
        <p:txBody>
          <a:bodyPr>
            <a:normAutofit fontScale="90000"/>
          </a:bodyPr>
          <a:lstStyle/>
          <a:p>
            <a:r>
              <a:rPr lang="it-IT" dirty="0" err="1">
                <a:latin typeface="Rockwell Condensed" panose="02060603050405020104" pitchFamily="18" charset="0"/>
              </a:rPr>
              <a:t>Safety</a:t>
            </a:r>
            <a:r>
              <a:rPr lang="it-IT" dirty="0">
                <a:latin typeface="Rockwell Condensed" panose="02060603050405020104" pitchFamily="18" charset="0"/>
              </a:rPr>
              <a:t> floater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42A6AE0-3E77-4551-ADAC-5561C5146C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14326" y="1359527"/>
            <a:ext cx="4487024" cy="1005657"/>
          </a:xfrm>
        </p:spPr>
        <p:txBody>
          <a:bodyPr>
            <a:normAutofit/>
          </a:bodyPr>
          <a:lstStyle/>
          <a:p>
            <a:r>
              <a:rPr lang="it-IT" dirty="0">
                <a:latin typeface="Rockwell" panose="02060603020205020403" pitchFamily="18" charset="0"/>
              </a:rPr>
              <a:t>IoT group project for </a:t>
            </a:r>
            <a:r>
              <a:rPr lang="it-IT" dirty="0" err="1">
                <a:latin typeface="Rockwell" panose="02060603020205020403" pitchFamily="18" charset="0"/>
              </a:rPr>
              <a:t>coastal</a:t>
            </a:r>
            <a:r>
              <a:rPr lang="it-IT" dirty="0">
                <a:latin typeface="Rockwell" panose="02060603020205020403" pitchFamily="18" charset="0"/>
              </a:rPr>
              <a:t> </a:t>
            </a:r>
            <a:r>
              <a:rPr lang="it-IT" dirty="0" err="1">
                <a:latin typeface="Rockwell" panose="02060603020205020403" pitchFamily="18" charset="0"/>
              </a:rPr>
              <a:t>tourism</a:t>
            </a:r>
            <a:r>
              <a:rPr lang="it-IT" dirty="0">
                <a:latin typeface="Rockwell" panose="02060603020205020403" pitchFamily="18" charset="0"/>
              </a:rPr>
              <a:t>  </a:t>
            </a:r>
          </a:p>
        </p:txBody>
      </p:sp>
      <p:pic>
        <p:nvPicPr>
          <p:cNvPr id="4" name="Picture 3" descr="Primo piano di fogli di carta blu che formano un cerchio">
            <a:extLst>
              <a:ext uri="{FF2B5EF4-FFF2-40B4-BE49-F238E27FC236}">
                <a16:creationId xmlns:a16="http://schemas.microsoft.com/office/drawing/2014/main" id="{3291AB5E-E3C7-4C22-8BCE-43E1F19DEF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237" r="35296" b="-1"/>
          <a:stretch/>
        </p:blipFill>
        <p:spPr>
          <a:xfrm>
            <a:off x="1" y="10"/>
            <a:ext cx="4876799" cy="6857989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23776" y="723900"/>
            <a:ext cx="5706224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2CF06E40-3ECB-4820-95B5-8A70B07D4B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23776" y="6134100"/>
            <a:ext cx="566812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Sottotitolo 2">
            <a:extLst>
              <a:ext uri="{FF2B5EF4-FFF2-40B4-BE49-F238E27FC236}">
                <a16:creationId xmlns:a16="http://schemas.microsoft.com/office/drawing/2014/main" id="{915A55F7-7164-4487-91AF-DEFB4EFB2521}"/>
              </a:ext>
            </a:extLst>
          </p:cNvPr>
          <p:cNvSpPr txBox="1">
            <a:spLocks/>
          </p:cNvSpPr>
          <p:nvPr/>
        </p:nvSpPr>
        <p:spPr>
          <a:xfrm>
            <a:off x="5656911" y="5704491"/>
            <a:ext cx="1643438" cy="42960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>
                <a:latin typeface="Rockwell" panose="02060603020205020403" pitchFamily="18" charset="0"/>
              </a:rPr>
              <a:t>Blue </a:t>
            </a:r>
            <a:r>
              <a:rPr lang="it-IT" dirty="0" err="1">
                <a:latin typeface="Rockwell" panose="02060603020205020403" pitchFamily="18" charset="0"/>
              </a:rPr>
              <a:t>Growth</a:t>
            </a:r>
            <a:endParaRPr lang="it-IT" dirty="0">
              <a:latin typeface="Rockwell" panose="02060603020205020403" pitchFamily="18" charset="0"/>
            </a:endParaRPr>
          </a:p>
        </p:txBody>
      </p:sp>
      <p:sp>
        <p:nvSpPr>
          <p:cNvPr id="48" name="Sottotitolo 2">
            <a:extLst>
              <a:ext uri="{FF2B5EF4-FFF2-40B4-BE49-F238E27FC236}">
                <a16:creationId xmlns:a16="http://schemas.microsoft.com/office/drawing/2014/main" id="{E1A181A8-B8AD-4C3B-8E32-F83767FA2016}"/>
              </a:ext>
            </a:extLst>
          </p:cNvPr>
          <p:cNvSpPr txBox="1">
            <a:spLocks/>
          </p:cNvSpPr>
          <p:nvPr/>
        </p:nvSpPr>
        <p:spPr>
          <a:xfrm>
            <a:off x="8403511" y="5844968"/>
            <a:ext cx="5201399" cy="5782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000" dirty="0">
                <a:latin typeface="Rockwell" panose="02060603020205020403" pitchFamily="18" charset="0"/>
              </a:rPr>
              <a:t>Daniele Bufalieri, Marco Calamo, Ivan Giacomoni</a:t>
            </a:r>
          </a:p>
        </p:txBody>
      </p:sp>
    </p:spTree>
    <p:extLst>
      <p:ext uri="{BB962C8B-B14F-4D97-AF65-F5344CB8AC3E}">
        <p14:creationId xmlns:p14="http://schemas.microsoft.com/office/powerpoint/2010/main" val="22663199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D6FE0C6-ECD3-4AB4-9917-E5ADADF258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857" y="838206"/>
            <a:ext cx="10691265" cy="1371030"/>
          </a:xfrm>
        </p:spPr>
        <p:txBody>
          <a:bodyPr/>
          <a:lstStyle/>
          <a:p>
            <a:r>
              <a:rPr lang="it-IT" dirty="0"/>
              <a:t>SAFETY FLOATER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EC8E247D-C24D-4672-90E9-111B45C705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878" y="1661020"/>
            <a:ext cx="10801350" cy="4256714"/>
          </a:xfrm>
          <a:prstGeom prst="rect">
            <a:avLst/>
          </a:prstGeom>
        </p:spPr>
      </p:pic>
      <p:pic>
        <p:nvPicPr>
          <p:cNvPr id="4" name="Segnaposto contenuto 4" descr="Immagine che contiene mappa&#10;&#10;Descrizione generata automaticamente">
            <a:extLst>
              <a:ext uri="{FF2B5EF4-FFF2-40B4-BE49-F238E27FC236}">
                <a16:creationId xmlns:a16="http://schemas.microsoft.com/office/drawing/2014/main" id="{F3C7EBF3-5CFA-4CC1-BE8F-0F64018757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099" y="1636296"/>
            <a:ext cx="10801349" cy="4547936"/>
          </a:xfrm>
        </p:spPr>
      </p:pic>
      <p:sp>
        <p:nvSpPr>
          <p:cNvPr id="3" name="Ovale 2">
            <a:extLst>
              <a:ext uri="{FF2B5EF4-FFF2-40B4-BE49-F238E27FC236}">
                <a16:creationId xmlns:a16="http://schemas.microsoft.com/office/drawing/2014/main" id="{0B5B0FD0-01DF-46DD-BBBC-36DD43933F77}"/>
              </a:ext>
            </a:extLst>
          </p:cNvPr>
          <p:cNvSpPr/>
          <p:nvPr/>
        </p:nvSpPr>
        <p:spPr>
          <a:xfrm rot="430406">
            <a:off x="2662551" y="5147783"/>
            <a:ext cx="4491608" cy="56039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0B339FB1-3429-4C46-836D-E1B3F95AA94F}"/>
              </a:ext>
            </a:extLst>
          </p:cNvPr>
          <p:cNvSpPr txBox="1"/>
          <p:nvPr/>
        </p:nvSpPr>
        <p:spPr>
          <a:xfrm rot="568118">
            <a:off x="3835153" y="5140171"/>
            <a:ext cx="976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4 m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D36B9D13-6493-4016-AEEE-83C206314E0C}"/>
              </a:ext>
            </a:extLst>
          </p:cNvPr>
          <p:cNvSpPr txBox="1"/>
          <p:nvPr/>
        </p:nvSpPr>
        <p:spPr>
          <a:xfrm rot="568118">
            <a:off x="5434614" y="5402645"/>
            <a:ext cx="976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4 m</a:t>
            </a:r>
          </a:p>
        </p:txBody>
      </p:sp>
    </p:spTree>
    <p:extLst>
      <p:ext uri="{BB962C8B-B14F-4D97-AF65-F5344CB8AC3E}">
        <p14:creationId xmlns:p14="http://schemas.microsoft.com/office/powerpoint/2010/main" val="8138187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10661D9-66DD-477A-8368-B8E8319F8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SAFETY FLOATER VIEW</a:t>
            </a:r>
            <a:endParaRPr lang="en-GB" dirty="0"/>
          </a:p>
        </p:txBody>
      </p:sp>
      <p:pic>
        <p:nvPicPr>
          <p:cNvPr id="17" name="Segnaposto contenuto 16">
            <a:extLst>
              <a:ext uri="{FF2B5EF4-FFF2-40B4-BE49-F238E27FC236}">
                <a16:creationId xmlns:a16="http://schemas.microsoft.com/office/drawing/2014/main" id="{5B19E5F7-CE67-4B41-9F48-8CD740EC32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639" y="1750002"/>
            <a:ext cx="4751678" cy="418590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F0C89F98-DEB7-463C-81EA-F3A2A7902F72}"/>
              </a:ext>
            </a:extLst>
          </p:cNvPr>
          <p:cNvSpPr txBox="1"/>
          <p:nvPr/>
        </p:nvSpPr>
        <p:spPr>
          <a:xfrm>
            <a:off x="6761747" y="1985210"/>
            <a:ext cx="401854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In </a:t>
            </a:r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version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used</a:t>
            </a:r>
            <a:r>
              <a:rPr lang="it-IT" dirty="0"/>
              <a:t> an </a:t>
            </a:r>
            <a:r>
              <a:rPr lang="it-IT" b="1" dirty="0"/>
              <a:t>Arduino Uno</a:t>
            </a:r>
            <a:r>
              <a:rPr lang="it-IT" dirty="0"/>
              <a:t> board in </a:t>
            </a:r>
            <a:r>
              <a:rPr lang="it-IT" dirty="0" err="1"/>
              <a:t>order</a:t>
            </a:r>
            <a:r>
              <a:rPr lang="it-IT" dirty="0"/>
              <a:t> to </a:t>
            </a:r>
            <a:r>
              <a:rPr lang="it-IT" dirty="0" err="1"/>
              <a:t>simplify</a:t>
            </a:r>
            <a:r>
              <a:rPr lang="it-IT" dirty="0"/>
              <a:t> the </a:t>
            </a:r>
            <a:r>
              <a:rPr lang="it-IT" dirty="0" err="1"/>
              <a:t>prototyping</a:t>
            </a:r>
            <a:r>
              <a:rPr lang="it-IT" dirty="0"/>
              <a:t> step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The </a:t>
            </a:r>
            <a:r>
              <a:rPr lang="it-IT" b="1" dirty="0" err="1"/>
              <a:t>spotter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our</a:t>
            </a:r>
            <a:r>
              <a:rPr lang="it-IT" dirty="0"/>
              <a:t> </a:t>
            </a:r>
            <a:r>
              <a:rPr lang="it-IT" dirty="0" err="1"/>
              <a:t>approach</a:t>
            </a:r>
            <a:r>
              <a:rPr lang="it-IT" dirty="0"/>
              <a:t> to </a:t>
            </a:r>
            <a:r>
              <a:rPr lang="it-IT" dirty="0" err="1"/>
              <a:t>detect</a:t>
            </a:r>
            <a:r>
              <a:rPr lang="it-IT" dirty="0"/>
              <a:t> the </a:t>
            </a:r>
            <a:r>
              <a:rPr lang="it-IT" dirty="0" err="1"/>
              <a:t>violations</a:t>
            </a:r>
            <a:r>
              <a:rPr lang="it-IT" dirty="0"/>
              <a:t> and </a:t>
            </a:r>
            <a:r>
              <a:rPr lang="it-IT" dirty="0" err="1"/>
              <a:t>keep</a:t>
            </a:r>
            <a:r>
              <a:rPr lang="it-IT" dirty="0"/>
              <a:t> the </a:t>
            </a:r>
            <a:r>
              <a:rPr lang="it-IT" dirty="0" err="1"/>
              <a:t>correct</a:t>
            </a:r>
            <a:r>
              <a:rPr lang="it-IT" dirty="0"/>
              <a:t> </a:t>
            </a:r>
            <a:r>
              <a:rPr lang="it-IT" dirty="0" err="1"/>
              <a:t>orientation</a:t>
            </a:r>
            <a:r>
              <a:rPr lang="it-IT" dirty="0"/>
              <a:t> </a:t>
            </a:r>
            <a:r>
              <a:rPr lang="it-IT" dirty="0" err="1"/>
              <a:t>also</a:t>
            </a:r>
            <a:r>
              <a:rPr lang="it-IT" dirty="0"/>
              <a:t> in the rough </a:t>
            </a:r>
            <a:r>
              <a:rPr lang="it-IT" dirty="0" err="1"/>
              <a:t>sea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The </a:t>
            </a:r>
            <a:r>
              <a:rPr lang="it-IT" b="1" dirty="0" err="1"/>
              <a:t>battery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on bottom in </a:t>
            </a:r>
            <a:r>
              <a:rPr lang="it-IT" dirty="0" err="1"/>
              <a:t>order</a:t>
            </a:r>
            <a:r>
              <a:rPr lang="it-IT" dirty="0"/>
              <a:t> to </a:t>
            </a:r>
            <a:r>
              <a:rPr lang="it-IT" dirty="0" err="1"/>
              <a:t>have</a:t>
            </a:r>
            <a:r>
              <a:rPr lang="it-IT" dirty="0"/>
              <a:t> a </a:t>
            </a:r>
            <a:r>
              <a:rPr lang="it-IT" dirty="0" err="1"/>
              <a:t>stabilized</a:t>
            </a:r>
            <a:r>
              <a:rPr lang="it-IT" dirty="0"/>
              <a:t> </a:t>
            </a:r>
            <a:r>
              <a:rPr lang="it-IT" dirty="0" err="1"/>
              <a:t>structure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723705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B44727C-C269-4071-8155-E29CD1180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SPOTTER VIEW</a:t>
            </a:r>
            <a:endParaRPr lang="en-GB" dirty="0"/>
          </a:p>
        </p:txBody>
      </p:sp>
      <p:pic>
        <p:nvPicPr>
          <p:cNvPr id="5" name="Segnaposto contenuto 4" descr="Immagine che contiene parete&#10;&#10;Descrizione generata automaticamente">
            <a:extLst>
              <a:ext uri="{FF2B5EF4-FFF2-40B4-BE49-F238E27FC236}">
                <a16:creationId xmlns:a16="http://schemas.microsoft.com/office/drawing/2014/main" id="{2D3D2F2A-1DF2-4FDB-A7D1-C7E30CF777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563" y="2298941"/>
            <a:ext cx="4849284" cy="3636963"/>
          </a:xfr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FBC30505-9B04-488C-B160-50BCEE0391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2527" y="1955410"/>
            <a:ext cx="3678408" cy="3974680"/>
          </a:xfrm>
          <a:prstGeom prst="rect">
            <a:avLst/>
          </a:prstGeom>
        </p:spPr>
      </p:pic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FFE28ED5-7C29-4878-86E8-AEA575B55BAB}"/>
              </a:ext>
            </a:extLst>
          </p:cNvPr>
          <p:cNvCxnSpPr>
            <a:cxnSpLocks/>
          </p:cNvCxnSpPr>
          <p:nvPr/>
        </p:nvCxnSpPr>
        <p:spPr>
          <a:xfrm flipV="1">
            <a:off x="8915400" y="2827421"/>
            <a:ext cx="625642" cy="164832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F869E1F0-B351-46C0-AD39-95B04B3FDE77}"/>
              </a:ext>
            </a:extLst>
          </p:cNvPr>
          <p:cNvSpPr txBox="1"/>
          <p:nvPr/>
        </p:nvSpPr>
        <p:spPr>
          <a:xfrm>
            <a:off x="8049126" y="2375607"/>
            <a:ext cx="2851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MPU-9250 GYROSCOPE</a:t>
            </a:r>
            <a:endParaRPr lang="en-GB" b="1" dirty="0"/>
          </a:p>
        </p:txBody>
      </p:sp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3610A628-75E7-472E-ACAA-7597302CE528}"/>
              </a:ext>
            </a:extLst>
          </p:cNvPr>
          <p:cNvCxnSpPr>
            <a:cxnSpLocks/>
          </p:cNvCxnSpPr>
          <p:nvPr/>
        </p:nvCxnSpPr>
        <p:spPr>
          <a:xfrm flipH="1">
            <a:off x="2875547" y="4676274"/>
            <a:ext cx="994610" cy="61762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9C88FB81-DABE-43F3-B2C7-B3D1CCE7AA82}"/>
              </a:ext>
            </a:extLst>
          </p:cNvPr>
          <p:cNvSpPr txBox="1"/>
          <p:nvPr/>
        </p:nvSpPr>
        <p:spPr>
          <a:xfrm>
            <a:off x="1620252" y="5293895"/>
            <a:ext cx="2851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STEPPER MOTOR</a:t>
            </a:r>
            <a:endParaRPr lang="en-GB" b="1" dirty="0"/>
          </a:p>
        </p:txBody>
      </p:sp>
      <p:cxnSp>
        <p:nvCxnSpPr>
          <p:cNvPr id="16" name="Connettore 2 15">
            <a:extLst>
              <a:ext uri="{FF2B5EF4-FFF2-40B4-BE49-F238E27FC236}">
                <a16:creationId xmlns:a16="http://schemas.microsoft.com/office/drawing/2014/main" id="{DD486243-2115-4D95-8559-3215CC86A3E7}"/>
              </a:ext>
            </a:extLst>
          </p:cNvPr>
          <p:cNvCxnSpPr>
            <a:cxnSpLocks/>
          </p:cNvCxnSpPr>
          <p:nvPr/>
        </p:nvCxnSpPr>
        <p:spPr>
          <a:xfrm flipH="1" flipV="1">
            <a:off x="2650959" y="2995863"/>
            <a:ext cx="441157" cy="98659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F6DAE11F-AFE1-4537-B3DB-3634BCF8D024}"/>
              </a:ext>
            </a:extLst>
          </p:cNvPr>
          <p:cNvSpPr txBox="1"/>
          <p:nvPr/>
        </p:nvSpPr>
        <p:spPr>
          <a:xfrm>
            <a:off x="1034563" y="2620716"/>
            <a:ext cx="34371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HCSR-04 PROXIMITY SENSOR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23034887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B44727C-C269-4071-8155-E29CD1180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SAFETY FLOATER PROTOTYPE</a:t>
            </a:r>
          </a:p>
        </p:txBody>
      </p:sp>
      <p:pic>
        <p:nvPicPr>
          <p:cNvPr id="8" name="Immagine 7" descr="Immagine che contiene parete, interni, stanzadabagno, lavello&#10;&#10;Descrizione generata automaticamente">
            <a:extLst>
              <a:ext uri="{FF2B5EF4-FFF2-40B4-BE49-F238E27FC236}">
                <a16:creationId xmlns:a16="http://schemas.microsoft.com/office/drawing/2014/main" id="{720AD7E7-2881-427C-80A3-D5ECAA7E32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8317" y="2016412"/>
            <a:ext cx="5295900" cy="3919492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C8F48B42-3BAB-4F02-98E1-5BB15F0B0C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8317" y="2016412"/>
            <a:ext cx="5295900" cy="3919492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91B927B9-8329-40E4-8006-4172E7138B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8317" y="2016413"/>
            <a:ext cx="5295900" cy="3919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226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06A3675-7478-492A-9FD0-9FBCBA26E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SAFETY FLOATER: FUNCTIONALITIES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7A9326E0-4DDC-4C25-8385-F2188F86E4E3}"/>
              </a:ext>
            </a:extLst>
          </p:cNvPr>
          <p:cNvSpPr txBox="1"/>
          <p:nvPr/>
        </p:nvSpPr>
        <p:spPr>
          <a:xfrm>
            <a:off x="7217543" y="2702169"/>
            <a:ext cx="38262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1600" dirty="0"/>
              <a:t>BOAT DETECTION MECHANISM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5973ECF0-6B35-4B71-B028-A9B930467B3E}"/>
              </a:ext>
            </a:extLst>
          </p:cNvPr>
          <p:cNvSpPr txBox="1"/>
          <p:nvPr/>
        </p:nvSpPr>
        <p:spPr>
          <a:xfrm>
            <a:off x="7217546" y="3136612"/>
            <a:ext cx="38262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1600" dirty="0"/>
              <a:t>ORIENTATION CONTROL MECHANISM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41C8F904-E746-459A-A58D-942F759FDC14}"/>
              </a:ext>
            </a:extLst>
          </p:cNvPr>
          <p:cNvSpPr txBox="1"/>
          <p:nvPr/>
        </p:nvSpPr>
        <p:spPr>
          <a:xfrm>
            <a:off x="7217543" y="3817276"/>
            <a:ext cx="38262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1600" dirty="0"/>
              <a:t>POWER MANAGEMENT MECHANISM</a:t>
            </a:r>
          </a:p>
        </p:txBody>
      </p:sp>
      <p:pic>
        <p:nvPicPr>
          <p:cNvPr id="10" name="Buzzer">
            <a:hlinkClick r:id="" action="ppaction://media"/>
            <a:extLst>
              <a:ext uri="{FF2B5EF4-FFF2-40B4-BE49-F238E27FC236}">
                <a16:creationId xmlns:a16="http://schemas.microsoft.com/office/drawing/2014/main" id="{2E2A42CD-EE24-4411-9739-E1CFEAB6EB0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82358" y="1828800"/>
            <a:ext cx="5988958" cy="3586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026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1" dur="608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2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7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94378CA-52B0-46DA-AD12-C7A7420C5B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BOAT DETECTION MECHANISM</a:t>
            </a:r>
            <a:endParaRPr lang="en-GB" dirty="0"/>
          </a:p>
        </p:txBody>
      </p:sp>
      <p:sp>
        <p:nvSpPr>
          <p:cNvPr id="4" name="Ovale 3">
            <a:extLst>
              <a:ext uri="{FF2B5EF4-FFF2-40B4-BE49-F238E27FC236}">
                <a16:creationId xmlns:a16="http://schemas.microsoft.com/office/drawing/2014/main" id="{74132808-67BD-4619-A69A-B7F526B7802A}"/>
              </a:ext>
            </a:extLst>
          </p:cNvPr>
          <p:cNvSpPr/>
          <p:nvPr/>
        </p:nvSpPr>
        <p:spPr>
          <a:xfrm>
            <a:off x="1489618" y="2032378"/>
            <a:ext cx="2327520" cy="1373513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>
                <a:solidFill>
                  <a:schemeClr val="tx1"/>
                </a:solidFill>
              </a:rPr>
              <a:t>WAIT FOR DETECTION</a:t>
            </a:r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7" name="Freccia a destra 6">
            <a:extLst>
              <a:ext uri="{FF2B5EF4-FFF2-40B4-BE49-F238E27FC236}">
                <a16:creationId xmlns:a16="http://schemas.microsoft.com/office/drawing/2014/main" id="{371800F4-4D58-4E9B-968E-0A3AFCC62C90}"/>
              </a:ext>
            </a:extLst>
          </p:cNvPr>
          <p:cNvSpPr/>
          <p:nvPr/>
        </p:nvSpPr>
        <p:spPr>
          <a:xfrm>
            <a:off x="4793676" y="2372200"/>
            <a:ext cx="1652337" cy="546897"/>
          </a:xfrm>
          <a:prstGeom prst="rightArrow">
            <a:avLst/>
          </a:prstGeom>
          <a:solidFill>
            <a:schemeClr val="tx1"/>
          </a:solidFill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Segnaposto contenuto 7">
            <a:extLst>
              <a:ext uri="{FF2B5EF4-FFF2-40B4-BE49-F238E27FC236}">
                <a16:creationId xmlns:a16="http://schemas.microsoft.com/office/drawing/2014/main" id="{180DA0A3-A2D4-4A14-896A-45AA60F093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63782" y="2032378"/>
            <a:ext cx="2476250" cy="1155032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55000" lnSpcReduction="20000"/>
          </a:bodyPr>
          <a:lstStyle/>
          <a:p>
            <a:pPr marL="0" indent="0" algn="ctr">
              <a:buNone/>
            </a:pPr>
            <a:r>
              <a:rPr lang="it-IT" b="1" dirty="0">
                <a:solidFill>
                  <a:schemeClr val="tx1"/>
                </a:solidFill>
              </a:rPr>
              <a:t>BUZZER SOUND + NOTIFICATION SENDING TO SEA STATION</a:t>
            </a:r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9" name="Freccia a destra 8">
            <a:extLst>
              <a:ext uri="{FF2B5EF4-FFF2-40B4-BE49-F238E27FC236}">
                <a16:creationId xmlns:a16="http://schemas.microsoft.com/office/drawing/2014/main" id="{76805B33-78E1-4901-B0D2-2725336A88FE}"/>
              </a:ext>
            </a:extLst>
          </p:cNvPr>
          <p:cNvSpPr/>
          <p:nvPr/>
        </p:nvSpPr>
        <p:spPr>
          <a:xfrm rot="5400000">
            <a:off x="7991943" y="3539923"/>
            <a:ext cx="819927" cy="546897"/>
          </a:xfrm>
          <a:prstGeom prst="rightArrow">
            <a:avLst/>
          </a:prstGeom>
          <a:solidFill>
            <a:schemeClr val="tx1"/>
          </a:solidFill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Ovale 10">
            <a:extLst>
              <a:ext uri="{FF2B5EF4-FFF2-40B4-BE49-F238E27FC236}">
                <a16:creationId xmlns:a16="http://schemas.microsoft.com/office/drawing/2014/main" id="{D6A585EF-4BB9-414A-B43A-A2DC3C7B7638}"/>
              </a:ext>
            </a:extLst>
          </p:cNvPr>
          <p:cNvSpPr/>
          <p:nvPr/>
        </p:nvSpPr>
        <p:spPr>
          <a:xfrm>
            <a:off x="7295000" y="4439333"/>
            <a:ext cx="2213812" cy="1373513"/>
          </a:xfrm>
          <a:prstGeom prst="ellipse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>
                <a:solidFill>
                  <a:schemeClr val="tx1"/>
                </a:solidFill>
              </a:rPr>
              <a:t>PICTURE + CNN ANALYSIS</a:t>
            </a:r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12" name="Freccia a destra 11">
            <a:extLst>
              <a:ext uri="{FF2B5EF4-FFF2-40B4-BE49-F238E27FC236}">
                <a16:creationId xmlns:a16="http://schemas.microsoft.com/office/drawing/2014/main" id="{E0F17005-67AF-44BA-A128-718FD4A5C48C}"/>
              </a:ext>
            </a:extLst>
          </p:cNvPr>
          <p:cNvSpPr/>
          <p:nvPr/>
        </p:nvSpPr>
        <p:spPr>
          <a:xfrm rot="10800000">
            <a:off x="5739462" y="4852640"/>
            <a:ext cx="1311442" cy="546897"/>
          </a:xfrm>
          <a:prstGeom prst="rightArrow">
            <a:avLst/>
          </a:prstGeom>
          <a:solidFill>
            <a:schemeClr val="tx1"/>
          </a:solidFill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2A21B2AA-B931-4FCD-A37D-13B6CAB12869}"/>
              </a:ext>
            </a:extLst>
          </p:cNvPr>
          <p:cNvSpPr/>
          <p:nvPr/>
        </p:nvSpPr>
        <p:spPr>
          <a:xfrm rot="18904972">
            <a:off x="4237597" y="4478982"/>
            <a:ext cx="1074171" cy="111643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3D97ECBB-9FE2-499A-9202-A174C6D6FD46}"/>
              </a:ext>
            </a:extLst>
          </p:cNvPr>
          <p:cNvSpPr txBox="1"/>
          <p:nvPr/>
        </p:nvSpPr>
        <p:spPr>
          <a:xfrm>
            <a:off x="4128104" y="4852532"/>
            <a:ext cx="1293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IS BOAT?</a:t>
            </a:r>
            <a:endParaRPr lang="en-GB" b="1" dirty="0"/>
          </a:p>
        </p:txBody>
      </p:sp>
      <p:sp>
        <p:nvSpPr>
          <p:cNvPr id="15" name="Freccia a destra 14">
            <a:extLst>
              <a:ext uri="{FF2B5EF4-FFF2-40B4-BE49-F238E27FC236}">
                <a16:creationId xmlns:a16="http://schemas.microsoft.com/office/drawing/2014/main" id="{269C728B-DB04-4CE9-B304-B98D96962C53}"/>
              </a:ext>
            </a:extLst>
          </p:cNvPr>
          <p:cNvSpPr/>
          <p:nvPr/>
        </p:nvSpPr>
        <p:spPr>
          <a:xfrm rot="13741561">
            <a:off x="3131186" y="3686766"/>
            <a:ext cx="932203" cy="546897"/>
          </a:xfrm>
          <a:prstGeom prst="rightArrow">
            <a:avLst/>
          </a:prstGeom>
          <a:solidFill>
            <a:schemeClr val="tx1"/>
          </a:solidFill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A81A7C68-A542-473D-83B3-5E351921FD00}"/>
              </a:ext>
            </a:extLst>
          </p:cNvPr>
          <p:cNvSpPr txBox="1"/>
          <p:nvPr/>
        </p:nvSpPr>
        <p:spPr>
          <a:xfrm>
            <a:off x="3762221" y="3695003"/>
            <a:ext cx="694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NO</a:t>
            </a:r>
            <a:endParaRPr lang="en-GB" b="1" dirty="0"/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0F4F9AE9-F721-4ED7-9DCB-DD4A193258DF}"/>
              </a:ext>
            </a:extLst>
          </p:cNvPr>
          <p:cNvSpPr txBox="1"/>
          <p:nvPr/>
        </p:nvSpPr>
        <p:spPr>
          <a:xfrm>
            <a:off x="3134527" y="5310648"/>
            <a:ext cx="694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YES</a:t>
            </a:r>
            <a:endParaRPr lang="en-GB" b="1" dirty="0"/>
          </a:p>
        </p:txBody>
      </p:sp>
      <p:sp>
        <p:nvSpPr>
          <p:cNvPr id="18" name="Freccia a destra 17">
            <a:extLst>
              <a:ext uri="{FF2B5EF4-FFF2-40B4-BE49-F238E27FC236}">
                <a16:creationId xmlns:a16="http://schemas.microsoft.com/office/drawing/2014/main" id="{A502F962-3534-4A52-9722-B7D828A43701}"/>
              </a:ext>
            </a:extLst>
          </p:cNvPr>
          <p:cNvSpPr/>
          <p:nvPr/>
        </p:nvSpPr>
        <p:spPr>
          <a:xfrm rot="10800000">
            <a:off x="3085199" y="4763750"/>
            <a:ext cx="743633" cy="546897"/>
          </a:xfrm>
          <a:prstGeom prst="rightArrow">
            <a:avLst/>
          </a:prstGeom>
          <a:solidFill>
            <a:schemeClr val="tx1"/>
          </a:solidFill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Ovale 18">
            <a:extLst>
              <a:ext uri="{FF2B5EF4-FFF2-40B4-BE49-F238E27FC236}">
                <a16:creationId xmlns:a16="http://schemas.microsoft.com/office/drawing/2014/main" id="{AD622456-FF6B-4A5C-9202-1F7159B2F4CA}"/>
              </a:ext>
            </a:extLst>
          </p:cNvPr>
          <p:cNvSpPr/>
          <p:nvPr/>
        </p:nvSpPr>
        <p:spPr>
          <a:xfrm>
            <a:off x="549227" y="4273878"/>
            <a:ext cx="2413924" cy="1373513"/>
          </a:xfrm>
          <a:prstGeom prst="ellipse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>
                <a:solidFill>
                  <a:schemeClr val="tx1"/>
                </a:solidFill>
              </a:rPr>
              <a:t>UPLOAD TO DASHBOARD</a:t>
            </a:r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20" name="Freccia a destra 19">
            <a:extLst>
              <a:ext uri="{FF2B5EF4-FFF2-40B4-BE49-F238E27FC236}">
                <a16:creationId xmlns:a16="http://schemas.microsoft.com/office/drawing/2014/main" id="{BDB72BC0-D855-4C42-ABDC-9D2AD930EF75}"/>
              </a:ext>
            </a:extLst>
          </p:cNvPr>
          <p:cNvSpPr/>
          <p:nvPr/>
        </p:nvSpPr>
        <p:spPr>
          <a:xfrm rot="17748207">
            <a:off x="1600217" y="3538430"/>
            <a:ext cx="761911" cy="546897"/>
          </a:xfrm>
          <a:prstGeom prst="rightArrow">
            <a:avLst/>
          </a:prstGeom>
          <a:solidFill>
            <a:schemeClr val="tx1"/>
          </a:solidFill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643EA3E7-86F1-418D-8202-27339976B81E}"/>
              </a:ext>
            </a:extLst>
          </p:cNvPr>
          <p:cNvSpPr txBox="1"/>
          <p:nvPr/>
        </p:nvSpPr>
        <p:spPr>
          <a:xfrm>
            <a:off x="4793676" y="1770771"/>
            <a:ext cx="20066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SOMETHING DETECTED</a:t>
            </a:r>
            <a:endParaRPr lang="en-GB" b="1" dirty="0"/>
          </a:p>
        </p:txBody>
      </p:sp>
      <p:sp>
        <p:nvSpPr>
          <p:cNvPr id="23" name="Rettangolo 22">
            <a:extLst>
              <a:ext uri="{FF2B5EF4-FFF2-40B4-BE49-F238E27FC236}">
                <a16:creationId xmlns:a16="http://schemas.microsoft.com/office/drawing/2014/main" id="{AA32FFAE-5D60-45B2-A08D-664A976F724D}"/>
              </a:ext>
            </a:extLst>
          </p:cNvPr>
          <p:cNvSpPr/>
          <p:nvPr/>
        </p:nvSpPr>
        <p:spPr>
          <a:xfrm>
            <a:off x="9508812" y="1051030"/>
            <a:ext cx="469987" cy="174127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ttangolo 23">
            <a:extLst>
              <a:ext uri="{FF2B5EF4-FFF2-40B4-BE49-F238E27FC236}">
                <a16:creationId xmlns:a16="http://schemas.microsoft.com/office/drawing/2014/main" id="{B075855A-1B33-45E6-BCBC-E87735B0BCDE}"/>
              </a:ext>
            </a:extLst>
          </p:cNvPr>
          <p:cNvSpPr/>
          <p:nvPr/>
        </p:nvSpPr>
        <p:spPr>
          <a:xfrm>
            <a:off x="9508812" y="1354091"/>
            <a:ext cx="469987" cy="174127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ttangolo 24">
            <a:extLst>
              <a:ext uri="{FF2B5EF4-FFF2-40B4-BE49-F238E27FC236}">
                <a16:creationId xmlns:a16="http://schemas.microsoft.com/office/drawing/2014/main" id="{9429B5DF-D4A0-49D6-8602-06FEBF3A15F3}"/>
              </a:ext>
            </a:extLst>
          </p:cNvPr>
          <p:cNvSpPr/>
          <p:nvPr/>
        </p:nvSpPr>
        <p:spPr>
          <a:xfrm>
            <a:off x="9499518" y="1663189"/>
            <a:ext cx="469987" cy="174127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C0297325-E041-4DE4-A9A4-6B5618DBD3BD}"/>
              </a:ext>
            </a:extLst>
          </p:cNvPr>
          <p:cNvSpPr txBox="1"/>
          <p:nvPr/>
        </p:nvSpPr>
        <p:spPr>
          <a:xfrm>
            <a:off x="9978799" y="1028675"/>
            <a:ext cx="15761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b="1" dirty="0"/>
              <a:t>SAFETY FLOATER</a:t>
            </a:r>
            <a:endParaRPr lang="en-GB" sz="1200" b="1" dirty="0"/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1FB6B4D0-1FFD-4C01-B320-8740F4CC73C8}"/>
              </a:ext>
            </a:extLst>
          </p:cNvPr>
          <p:cNvSpPr txBox="1"/>
          <p:nvPr/>
        </p:nvSpPr>
        <p:spPr>
          <a:xfrm>
            <a:off x="9978799" y="1296108"/>
            <a:ext cx="15761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b="1" dirty="0"/>
              <a:t>SEA STATION</a:t>
            </a:r>
            <a:endParaRPr lang="en-GB" sz="1200" b="1" dirty="0"/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E6F31845-AD9D-4557-B001-D5DF0355A280}"/>
              </a:ext>
            </a:extLst>
          </p:cNvPr>
          <p:cNvSpPr txBox="1"/>
          <p:nvPr/>
        </p:nvSpPr>
        <p:spPr>
          <a:xfrm>
            <a:off x="9978799" y="1631124"/>
            <a:ext cx="15761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b="1" dirty="0"/>
              <a:t>CLOUD</a:t>
            </a:r>
            <a:endParaRPr lang="en-GB" sz="1200" b="1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43CD8DEC-9AB5-4CF6-B4AA-50C4D89582BA}"/>
              </a:ext>
            </a:extLst>
          </p:cNvPr>
          <p:cNvSpPr txBox="1"/>
          <p:nvPr/>
        </p:nvSpPr>
        <p:spPr>
          <a:xfrm>
            <a:off x="8877670" y="2324458"/>
            <a:ext cx="293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/>
              <a:t>*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6035FFDE-0FCB-43EC-AF42-94E7993088C4}"/>
              </a:ext>
            </a:extLst>
          </p:cNvPr>
          <p:cNvSpPr txBox="1"/>
          <p:nvPr/>
        </p:nvSpPr>
        <p:spPr>
          <a:xfrm>
            <a:off x="9795370" y="2259448"/>
            <a:ext cx="241252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b="1" dirty="0"/>
              <a:t>*</a:t>
            </a:r>
            <a:r>
              <a:rPr lang="it-IT" sz="1400" dirty="0"/>
              <a:t> </a:t>
            </a:r>
            <a:r>
              <a:rPr lang="it-IT" sz="1400" dirty="0" err="1"/>
              <a:t>We</a:t>
            </a:r>
            <a:r>
              <a:rPr lang="it-IT" sz="1400" dirty="0"/>
              <a:t> </a:t>
            </a:r>
            <a:r>
              <a:rPr lang="it-IT" sz="1400" dirty="0" err="1"/>
              <a:t>send</a:t>
            </a:r>
            <a:r>
              <a:rPr lang="it-IT" sz="1400" dirty="0"/>
              <a:t> </a:t>
            </a:r>
            <a:r>
              <a:rPr lang="it-IT" sz="1400" dirty="0" err="1"/>
              <a:t>latitude</a:t>
            </a:r>
            <a:r>
              <a:rPr lang="it-IT" sz="1400" dirty="0"/>
              <a:t> and </a:t>
            </a:r>
            <a:r>
              <a:rPr lang="it-IT" sz="1400" dirty="0" err="1"/>
              <a:t>longitude</a:t>
            </a:r>
            <a:r>
              <a:rPr lang="it-IT" sz="1400" dirty="0"/>
              <a:t> of the </a:t>
            </a:r>
            <a:r>
              <a:rPr lang="it-IT" sz="1400" dirty="0" err="1"/>
              <a:t>buoy</a:t>
            </a:r>
            <a:r>
              <a:rPr lang="it-IT" sz="1400" dirty="0"/>
              <a:t> in </a:t>
            </a:r>
            <a:r>
              <a:rPr lang="it-IT" sz="1400" dirty="0" err="1"/>
              <a:t>order</a:t>
            </a:r>
            <a:r>
              <a:rPr lang="it-IT" sz="1400" dirty="0"/>
              <a:t> to </a:t>
            </a:r>
            <a:r>
              <a:rPr lang="it-IT" sz="1400" dirty="0" err="1"/>
              <a:t>calculate</a:t>
            </a:r>
            <a:r>
              <a:rPr lang="it-IT" sz="1400" dirty="0"/>
              <a:t> the boat position with an </a:t>
            </a:r>
            <a:r>
              <a:rPr lang="it-IT" sz="1400" dirty="0" err="1"/>
              <a:t>accuracy</a:t>
            </a:r>
            <a:r>
              <a:rPr lang="it-IT" sz="1400" dirty="0"/>
              <a:t> of ± 4 </a:t>
            </a:r>
            <a:r>
              <a:rPr lang="it-IT" sz="1400" dirty="0" err="1"/>
              <a:t>meters</a:t>
            </a:r>
            <a:endParaRPr lang="it-IT" sz="1400" dirty="0"/>
          </a:p>
        </p:txBody>
      </p:sp>
    </p:spTree>
    <p:extLst>
      <p:ext uri="{BB962C8B-B14F-4D97-AF65-F5344CB8AC3E}">
        <p14:creationId xmlns:p14="http://schemas.microsoft.com/office/powerpoint/2010/main" val="42902275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FDE5DB0-E83B-4669-A029-F52AFEA51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ORIENTATION CONTROL MECHANISM</a:t>
            </a:r>
            <a:endParaRPr lang="en-GB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0CE690B-0B56-43C3-A996-0C635F98DD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635" y="4319336"/>
            <a:ext cx="10691265" cy="1609877"/>
          </a:xfrm>
        </p:spPr>
        <p:txBody>
          <a:bodyPr/>
          <a:lstStyle/>
          <a:p>
            <a:pPr marL="0" indent="0">
              <a:buNone/>
            </a:pPr>
            <a:r>
              <a:rPr lang="it-IT" dirty="0"/>
              <a:t>  </a:t>
            </a:r>
            <a:endParaRPr lang="en-GB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59DB55F1-159A-4681-8EF5-BCBFB1337E4D}"/>
              </a:ext>
            </a:extLst>
          </p:cNvPr>
          <p:cNvSpPr txBox="1"/>
          <p:nvPr/>
        </p:nvSpPr>
        <p:spPr>
          <a:xfrm>
            <a:off x="800099" y="1972566"/>
            <a:ext cx="4626142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 err="1"/>
              <a:t>Purpose</a:t>
            </a:r>
            <a:r>
              <a:rPr lang="it-IT" dirty="0"/>
              <a:t>: make the </a:t>
            </a:r>
            <a:r>
              <a:rPr lang="it-IT" b="1" dirty="0" err="1"/>
              <a:t>proximity</a:t>
            </a:r>
            <a:r>
              <a:rPr lang="it-IT" b="1" dirty="0"/>
              <a:t> </a:t>
            </a:r>
            <a:r>
              <a:rPr lang="it-IT" b="1" dirty="0" err="1"/>
              <a:t>sensor</a:t>
            </a:r>
            <a:r>
              <a:rPr lang="it-IT" b="1" dirty="0"/>
              <a:t> </a:t>
            </a:r>
            <a:r>
              <a:rPr lang="it-IT" dirty="0"/>
              <a:t>on the top of the </a:t>
            </a:r>
            <a:r>
              <a:rPr lang="it-IT" dirty="0" err="1"/>
              <a:t>spotter</a:t>
            </a:r>
            <a:r>
              <a:rPr lang="it-IT" dirty="0"/>
              <a:t> keeping the </a:t>
            </a:r>
            <a:r>
              <a:rPr lang="it-IT" b="1" dirty="0" err="1"/>
              <a:t>correct</a:t>
            </a:r>
            <a:r>
              <a:rPr lang="it-IT" b="1" dirty="0"/>
              <a:t> </a:t>
            </a:r>
            <a:r>
              <a:rPr lang="it-IT" b="1" dirty="0" err="1"/>
              <a:t>orientation</a:t>
            </a:r>
            <a:r>
              <a:rPr lang="it-IT" dirty="0"/>
              <a:t> with </a:t>
            </a:r>
            <a:r>
              <a:rPr lang="it-IT" dirty="0" err="1"/>
              <a:t>respect</a:t>
            </a:r>
            <a:r>
              <a:rPr lang="it-IT" dirty="0"/>
              <a:t> to the point </a:t>
            </a:r>
            <a:r>
              <a:rPr lang="it-IT" dirty="0" err="1"/>
              <a:t>where</a:t>
            </a:r>
            <a:r>
              <a:rPr lang="it-IT" dirty="0"/>
              <a:t> the boats are </a:t>
            </a:r>
            <a:r>
              <a:rPr lang="it-IT" dirty="0" err="1"/>
              <a:t>supposed</a:t>
            </a:r>
            <a:r>
              <a:rPr lang="it-IT" dirty="0"/>
              <a:t> to pass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A </a:t>
            </a:r>
            <a:r>
              <a:rPr lang="it-IT" b="1" dirty="0" err="1"/>
              <a:t>better</a:t>
            </a:r>
            <a:r>
              <a:rPr lang="it-IT" b="1" dirty="0"/>
              <a:t> </a:t>
            </a:r>
            <a:r>
              <a:rPr lang="it-IT" b="1" dirty="0" err="1"/>
              <a:t>orientation</a:t>
            </a:r>
            <a:r>
              <a:rPr lang="it-IT" b="1" dirty="0"/>
              <a:t> </a:t>
            </a:r>
            <a:r>
              <a:rPr lang="it-IT" dirty="0" err="1"/>
              <a:t>means</a:t>
            </a:r>
            <a:r>
              <a:rPr lang="it-IT" dirty="0"/>
              <a:t> a </a:t>
            </a:r>
            <a:r>
              <a:rPr lang="it-IT" b="1" dirty="0" err="1"/>
              <a:t>better</a:t>
            </a:r>
            <a:r>
              <a:rPr lang="it-IT" b="1" dirty="0"/>
              <a:t> </a:t>
            </a:r>
            <a:r>
              <a:rPr lang="it-IT" b="1" dirty="0" err="1"/>
              <a:t>probability</a:t>
            </a:r>
            <a:r>
              <a:rPr lang="it-IT" dirty="0"/>
              <a:t> to </a:t>
            </a:r>
            <a:r>
              <a:rPr lang="it-IT" b="1" dirty="0" err="1"/>
              <a:t>detect</a:t>
            </a:r>
            <a:r>
              <a:rPr lang="it-IT" dirty="0"/>
              <a:t> a boat, and so a </a:t>
            </a:r>
            <a:r>
              <a:rPr lang="it-IT" b="1" dirty="0" err="1"/>
              <a:t>better</a:t>
            </a:r>
            <a:r>
              <a:rPr lang="it-IT" b="1" dirty="0"/>
              <a:t> </a:t>
            </a:r>
            <a:r>
              <a:rPr lang="it-IT" b="1" dirty="0" err="1"/>
              <a:t>effectiveness</a:t>
            </a:r>
            <a:endParaRPr lang="it-IT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 err="1"/>
              <a:t>Gyroscope</a:t>
            </a:r>
            <a:r>
              <a:rPr lang="it-IT" dirty="0"/>
              <a:t> and </a:t>
            </a:r>
            <a:r>
              <a:rPr lang="it-IT" b="1" dirty="0" err="1"/>
              <a:t>compass</a:t>
            </a:r>
            <a:r>
              <a:rPr lang="it-IT" dirty="0"/>
              <a:t> of the </a:t>
            </a:r>
            <a:r>
              <a:rPr lang="it-IT" b="1" dirty="0"/>
              <a:t>MPU-9250</a:t>
            </a:r>
            <a:r>
              <a:rPr lang="it-IT" dirty="0"/>
              <a:t> </a:t>
            </a:r>
            <a:r>
              <a:rPr lang="it-IT" dirty="0" err="1"/>
              <a:t>sensor</a:t>
            </a:r>
            <a:r>
              <a:rPr lang="it-IT" dirty="0"/>
              <a:t> are </a:t>
            </a:r>
            <a:r>
              <a:rPr lang="it-IT" dirty="0" err="1"/>
              <a:t>used</a:t>
            </a:r>
            <a:r>
              <a:rPr lang="it-IT" dirty="0"/>
              <a:t> to </a:t>
            </a:r>
            <a:r>
              <a:rPr lang="it-IT" dirty="0" err="1"/>
              <a:t>implement</a:t>
            </a:r>
            <a:r>
              <a:rPr lang="it-IT" dirty="0"/>
              <a:t> </a:t>
            </a:r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functionality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0938807F-495E-41DD-AE22-665488AC5531}"/>
              </a:ext>
            </a:extLst>
          </p:cNvPr>
          <p:cNvSpPr txBox="1"/>
          <p:nvPr/>
        </p:nvSpPr>
        <p:spPr>
          <a:xfrm>
            <a:off x="6352674" y="1956955"/>
            <a:ext cx="4415589" cy="3139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pic>
        <p:nvPicPr>
          <p:cNvPr id="7" name="WhatsApp Video 2021-07-13 at 21.22.53">
            <a:hlinkClick r:id="" action="ppaction://media"/>
            <a:extLst>
              <a:ext uri="{FF2B5EF4-FFF2-40B4-BE49-F238E27FC236}">
                <a16:creationId xmlns:a16="http://schemas.microsoft.com/office/drawing/2014/main" id="{730951AF-8619-4907-84E8-975BC4AED8B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666826" y="1956955"/>
            <a:ext cx="5824537" cy="3348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955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81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06A3675-7478-492A-9FD0-9FBCBA26E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POWER MANAGEMENT MECHANISM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80C5B82-4E1A-49B1-8055-6D645A886C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635" y="1638800"/>
            <a:ext cx="10464670" cy="4297104"/>
          </a:xfrm>
        </p:spPr>
        <p:txBody>
          <a:bodyPr>
            <a:normAutofit/>
          </a:bodyPr>
          <a:lstStyle/>
          <a:p>
            <a:endParaRPr lang="it-IT" dirty="0"/>
          </a:p>
          <a:p>
            <a:r>
              <a:rPr lang="it-IT" b="1" dirty="0">
                <a:solidFill>
                  <a:srgbClr val="00B050"/>
                </a:solidFill>
              </a:rPr>
              <a:t>High power </a:t>
            </a:r>
            <a:r>
              <a:rPr lang="it-IT" b="1" dirty="0" err="1">
                <a:solidFill>
                  <a:srgbClr val="00B050"/>
                </a:solidFill>
              </a:rPr>
              <a:t>consumption</a:t>
            </a:r>
            <a:r>
              <a:rPr lang="it-IT" b="1" dirty="0">
                <a:solidFill>
                  <a:srgbClr val="00B050"/>
                </a:solidFill>
              </a:rPr>
              <a:t> mode</a:t>
            </a:r>
            <a:r>
              <a:rPr lang="it-IT" dirty="0"/>
              <a:t>: </a:t>
            </a:r>
            <a:r>
              <a:rPr lang="en-GB" i="0" dirty="0">
                <a:effectLst/>
              </a:rPr>
              <a:t>the sea is cal</a:t>
            </a:r>
            <a:r>
              <a:rPr lang="en-GB" dirty="0"/>
              <a:t>m, and we sample from the gyroscope every </a:t>
            </a:r>
            <a:r>
              <a:rPr lang="en-GB" b="1" dirty="0"/>
              <a:t>100 </a:t>
            </a:r>
            <a:r>
              <a:rPr lang="el-GR" b="1" i="0" dirty="0">
                <a:effectLst/>
              </a:rPr>
              <a:t>μ</a:t>
            </a:r>
            <a:r>
              <a:rPr lang="en-GB" b="1" i="0" dirty="0">
                <a:effectLst/>
              </a:rPr>
              <a:t>s</a:t>
            </a:r>
            <a:r>
              <a:rPr lang="en-GB" i="0" dirty="0">
                <a:effectLst/>
              </a:rPr>
              <a:t>, because is the most power demanding, while other sensors need to be constantly sampled</a:t>
            </a:r>
          </a:p>
          <a:p>
            <a:r>
              <a:rPr lang="it-IT" b="1" dirty="0">
                <a:solidFill>
                  <a:srgbClr val="FFC000"/>
                </a:solidFill>
              </a:rPr>
              <a:t>Medium power </a:t>
            </a:r>
            <a:r>
              <a:rPr lang="it-IT" b="1" dirty="0" err="1">
                <a:solidFill>
                  <a:srgbClr val="FFC000"/>
                </a:solidFill>
              </a:rPr>
              <a:t>consumption</a:t>
            </a:r>
            <a:r>
              <a:rPr lang="it-IT" b="1" dirty="0">
                <a:solidFill>
                  <a:srgbClr val="FFC000"/>
                </a:solidFill>
              </a:rPr>
              <a:t> mode</a:t>
            </a:r>
            <a:r>
              <a:rPr lang="it-IT" dirty="0"/>
              <a:t>: </a:t>
            </a:r>
            <a:r>
              <a:rPr lang="en-GB" i="0" dirty="0">
                <a:effectLst/>
              </a:rPr>
              <a:t>the sea is in mild conditions, it is less probable that boats will come, so we can sample the gyroscope every </a:t>
            </a:r>
            <a:r>
              <a:rPr lang="en-GB" b="1" i="0" dirty="0">
                <a:effectLst/>
              </a:rPr>
              <a:t>10 seconds</a:t>
            </a:r>
            <a:r>
              <a:rPr lang="en-GB" i="0" dirty="0">
                <a:effectLst/>
              </a:rPr>
              <a:t>, while other sensors need to be constantly sampled with larger delays</a:t>
            </a:r>
          </a:p>
          <a:p>
            <a:r>
              <a:rPr lang="en-GB" b="1" i="0" dirty="0">
                <a:solidFill>
                  <a:srgbClr val="FF0000"/>
                </a:solidFill>
                <a:effectLst/>
              </a:rPr>
              <a:t>Low power consumption mode</a:t>
            </a:r>
            <a:r>
              <a:rPr lang="en-GB" i="0" dirty="0">
                <a:effectLst/>
              </a:rPr>
              <a:t>: the sea is rough, it is almost impossible that boats will come, so we can sample the gyroscope every </a:t>
            </a:r>
            <a:r>
              <a:rPr lang="en-GB" b="1" i="0" dirty="0">
                <a:effectLst/>
              </a:rPr>
              <a:t>one minute</a:t>
            </a:r>
            <a:r>
              <a:rPr lang="en-GB" i="0" dirty="0">
                <a:effectLst/>
              </a:rPr>
              <a:t>, while other sensors need to be constantly sampled with even larger delays</a:t>
            </a:r>
          </a:p>
          <a:p>
            <a:endParaRPr lang="en-GB" i="0" dirty="0">
              <a:effectLst/>
            </a:endParaRP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8398938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E0FD222-61D9-40F5-BD27-983CFB067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POWER MANAGEMENT TESTING METRICS</a:t>
            </a:r>
            <a:endParaRPr lang="en-GB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28F53F7-E22A-4565-88E4-E437A065DC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0" i="0" dirty="0">
                <a:solidFill>
                  <a:srgbClr val="24292E"/>
                </a:solidFill>
                <a:effectLst/>
                <a:latin typeface="-apple-system"/>
              </a:rPr>
              <a:t>We did </a:t>
            </a:r>
            <a:r>
              <a:rPr lang="en-GB" b="1" i="0" dirty="0">
                <a:solidFill>
                  <a:srgbClr val="24292E"/>
                </a:solidFill>
                <a:effectLst/>
                <a:latin typeface="-apple-system"/>
              </a:rPr>
              <a:t>3 experiments </a:t>
            </a:r>
            <a:r>
              <a:rPr lang="en-GB" dirty="0">
                <a:solidFill>
                  <a:srgbClr val="24292E"/>
                </a:solidFill>
                <a:latin typeface="-apple-system"/>
              </a:rPr>
              <a:t>on the </a:t>
            </a:r>
            <a:r>
              <a:rPr lang="en-GB" b="1" dirty="0" err="1">
                <a:solidFill>
                  <a:srgbClr val="24292E"/>
                </a:solidFill>
                <a:latin typeface="-apple-system"/>
              </a:rPr>
              <a:t>Iot</a:t>
            </a:r>
            <a:r>
              <a:rPr lang="en-GB" b="1" dirty="0">
                <a:solidFill>
                  <a:srgbClr val="24292E"/>
                </a:solidFill>
                <a:latin typeface="-apple-system"/>
              </a:rPr>
              <a:t>-lab </a:t>
            </a:r>
            <a:r>
              <a:rPr lang="en-GB" dirty="0">
                <a:solidFill>
                  <a:srgbClr val="24292E"/>
                </a:solidFill>
                <a:latin typeface="-apple-system"/>
              </a:rPr>
              <a:t>platform</a:t>
            </a:r>
            <a:r>
              <a:rPr lang="en-GB" b="0" i="0" dirty="0">
                <a:solidFill>
                  <a:srgbClr val="24292E"/>
                </a:solidFill>
                <a:effectLst/>
                <a:latin typeface="-apple-system"/>
              </a:rPr>
              <a:t>, one for each mode, and we kept the system running for </a:t>
            </a:r>
            <a:r>
              <a:rPr lang="en-GB" b="1" i="0" dirty="0">
                <a:solidFill>
                  <a:srgbClr val="24292E"/>
                </a:solidFill>
                <a:effectLst/>
                <a:latin typeface="-apple-system"/>
              </a:rPr>
              <a:t>30 minutes</a:t>
            </a:r>
            <a:r>
              <a:rPr lang="en-GB" b="0" i="0" dirty="0">
                <a:solidFill>
                  <a:srgbClr val="24292E"/>
                </a:solidFill>
                <a:effectLst/>
                <a:latin typeface="-apple-system"/>
              </a:rPr>
              <a:t> each</a:t>
            </a:r>
          </a:p>
          <a:p>
            <a:r>
              <a:rPr lang="en-GB" dirty="0">
                <a:solidFill>
                  <a:srgbClr val="24292E"/>
                </a:solidFill>
                <a:latin typeface="-apple-system"/>
              </a:rPr>
              <a:t>W</a:t>
            </a:r>
            <a:r>
              <a:rPr lang="en-GB" b="0" i="0" dirty="0">
                <a:solidFill>
                  <a:srgbClr val="24292E"/>
                </a:solidFill>
                <a:effectLst/>
                <a:latin typeface="-apple-system"/>
              </a:rPr>
              <a:t>e simulated the </a:t>
            </a:r>
            <a:r>
              <a:rPr lang="en-GB" b="1" i="0" dirty="0">
                <a:solidFill>
                  <a:srgbClr val="24292E"/>
                </a:solidFill>
                <a:effectLst/>
                <a:latin typeface="-apple-system"/>
              </a:rPr>
              <a:t>passive situation </a:t>
            </a:r>
            <a:r>
              <a:rPr lang="en-GB" b="0" i="0" dirty="0">
                <a:solidFill>
                  <a:srgbClr val="24292E"/>
                </a:solidFill>
                <a:effectLst/>
                <a:latin typeface="-apple-system"/>
              </a:rPr>
              <a:t>on which there wasn't a boat that crosses the safety line</a:t>
            </a:r>
          </a:p>
          <a:p>
            <a:r>
              <a:rPr lang="en-GB" dirty="0">
                <a:solidFill>
                  <a:srgbClr val="24292E"/>
                </a:solidFill>
                <a:latin typeface="-apple-system"/>
              </a:rPr>
              <a:t>The input of the power management system is the </a:t>
            </a:r>
            <a:r>
              <a:rPr lang="en-GB" b="1" i="0" dirty="0">
                <a:solidFill>
                  <a:srgbClr val="24292E"/>
                </a:solidFill>
                <a:effectLst/>
                <a:latin typeface="-apple-system"/>
              </a:rPr>
              <a:t>acceleration</a:t>
            </a:r>
            <a:r>
              <a:rPr lang="en-GB" b="0" i="0" dirty="0">
                <a:solidFill>
                  <a:srgbClr val="24292E"/>
                </a:solidFill>
                <a:effectLst/>
                <a:latin typeface="-apple-system"/>
              </a:rPr>
              <a:t> measured from the </a:t>
            </a:r>
            <a:r>
              <a:rPr lang="en-GB" b="1" i="0" dirty="0">
                <a:solidFill>
                  <a:srgbClr val="24292E"/>
                </a:solidFill>
                <a:effectLst/>
                <a:latin typeface="-apple-system"/>
              </a:rPr>
              <a:t>MPU-9250</a:t>
            </a:r>
            <a:r>
              <a:rPr lang="en-GB" b="0" i="0" dirty="0">
                <a:solidFill>
                  <a:srgbClr val="24292E"/>
                </a:solidFill>
                <a:effectLst/>
                <a:latin typeface="-apple-system"/>
              </a:rPr>
              <a:t> accelerometer along the </a:t>
            </a:r>
            <a:r>
              <a:rPr lang="en-GB" b="1" i="0" dirty="0">
                <a:solidFill>
                  <a:srgbClr val="24292E"/>
                </a:solidFill>
                <a:effectLst/>
                <a:latin typeface="-apple-system"/>
              </a:rPr>
              <a:t>z-axis, </a:t>
            </a:r>
            <a:r>
              <a:rPr lang="en-GB" dirty="0">
                <a:solidFill>
                  <a:srgbClr val="24292E"/>
                </a:solidFill>
                <a:latin typeface="-apple-system"/>
              </a:rPr>
              <a:t>because it can tell us informations about the conditions of the sea</a:t>
            </a:r>
          </a:p>
        </p:txBody>
      </p:sp>
    </p:spTree>
    <p:extLst>
      <p:ext uri="{BB962C8B-B14F-4D97-AF65-F5344CB8AC3E}">
        <p14:creationId xmlns:p14="http://schemas.microsoft.com/office/powerpoint/2010/main" val="12230496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C01166F-A660-4E64-BE22-C4C0DAAFAB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367" y="821428"/>
            <a:ext cx="10691265" cy="990594"/>
          </a:xfrm>
        </p:spPr>
        <p:txBody>
          <a:bodyPr>
            <a:normAutofit/>
          </a:bodyPr>
          <a:lstStyle/>
          <a:p>
            <a:r>
              <a:rPr lang="it-IT" sz="3200" dirty="0"/>
              <a:t>HIGH POWER CONSUMPTION mode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C52A79EE-1107-4AAB-B1DC-9A3807B78F0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70" t="10853" r="334" b="8681"/>
          <a:stretch/>
        </p:blipFill>
        <p:spPr>
          <a:xfrm>
            <a:off x="1164651" y="1417393"/>
            <a:ext cx="9528341" cy="454157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520871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957DF67-A617-43D1-81A6-F5B438C944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dirty="0" err="1"/>
              <a:t>What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the </a:t>
            </a:r>
            <a:r>
              <a:rPr lang="it-IT" dirty="0" err="1"/>
              <a:t>problem</a:t>
            </a:r>
            <a:r>
              <a:rPr lang="it-IT" dirty="0"/>
              <a:t>?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62A7E04-C3A4-4882-B128-EFE6E5F79A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The </a:t>
            </a:r>
            <a:r>
              <a:rPr lang="it-IT" dirty="0" err="1"/>
              <a:t>problem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the security of </a:t>
            </a:r>
            <a:r>
              <a:rPr lang="it-IT" dirty="0" err="1"/>
              <a:t>swimmers</a:t>
            </a:r>
            <a:r>
              <a:rPr lang="it-IT" dirty="0"/>
              <a:t> </a:t>
            </a:r>
            <a:r>
              <a:rPr lang="it-IT" dirty="0" err="1"/>
              <a:t>because</a:t>
            </a:r>
            <a:r>
              <a:rPr lang="it-IT" dirty="0"/>
              <a:t> of the boats </a:t>
            </a:r>
            <a:r>
              <a:rPr lang="it-IT" dirty="0" err="1"/>
              <a:t>that</a:t>
            </a:r>
            <a:r>
              <a:rPr lang="it-IT" dirty="0"/>
              <a:t> do </a:t>
            </a:r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respect</a:t>
            </a:r>
            <a:r>
              <a:rPr lang="it-IT" dirty="0"/>
              <a:t> the </a:t>
            </a:r>
            <a:r>
              <a:rPr lang="it-IT" dirty="0" err="1"/>
              <a:t>safety</a:t>
            </a:r>
            <a:r>
              <a:rPr lang="it-IT" dirty="0"/>
              <a:t> </a:t>
            </a:r>
            <a:r>
              <a:rPr lang="it-IT" dirty="0" err="1"/>
              <a:t>distance</a:t>
            </a:r>
            <a:r>
              <a:rPr lang="it-IT" dirty="0"/>
              <a:t> from the </a:t>
            </a:r>
            <a:r>
              <a:rPr lang="it-IT" dirty="0" err="1"/>
              <a:t>coast</a:t>
            </a:r>
            <a:r>
              <a:rPr lang="it-IT" dirty="0"/>
              <a:t>.</a:t>
            </a:r>
          </a:p>
          <a:p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 </a:t>
            </a:r>
            <a:r>
              <a:rPr lang="it-IT" dirty="0" err="1"/>
              <a:t>threat</a:t>
            </a:r>
            <a:r>
              <a:rPr lang="it-IT" dirty="0"/>
              <a:t> for the </a:t>
            </a:r>
            <a:r>
              <a:rPr lang="it-IT" dirty="0" err="1"/>
              <a:t>tourists</a:t>
            </a:r>
            <a:r>
              <a:rPr lang="it-IT" dirty="0"/>
              <a:t> and </a:t>
            </a:r>
            <a:r>
              <a:rPr lang="it-IT" dirty="0" err="1"/>
              <a:t>also</a:t>
            </a:r>
            <a:r>
              <a:rPr lang="it-IT" dirty="0"/>
              <a:t> for the </a:t>
            </a:r>
            <a:r>
              <a:rPr lang="it-IT" dirty="0" err="1"/>
              <a:t>environment</a:t>
            </a:r>
            <a:r>
              <a:rPr lang="it-IT" dirty="0"/>
              <a:t> </a:t>
            </a:r>
            <a:r>
              <a:rPr lang="it-IT" dirty="0" err="1"/>
              <a:t>because</a:t>
            </a:r>
            <a:r>
              <a:rPr lang="it-IT" dirty="0"/>
              <a:t> the </a:t>
            </a:r>
            <a:r>
              <a:rPr lang="it-IT" dirty="0" err="1"/>
              <a:t>pollution</a:t>
            </a:r>
            <a:r>
              <a:rPr lang="it-IT" dirty="0"/>
              <a:t> </a:t>
            </a:r>
            <a:r>
              <a:rPr lang="it-IT" dirty="0" err="1"/>
              <a:t>near</a:t>
            </a:r>
            <a:r>
              <a:rPr lang="it-IT" dirty="0"/>
              <a:t> the </a:t>
            </a:r>
            <a:r>
              <a:rPr lang="it-IT" dirty="0" err="1"/>
              <a:t>shore</a:t>
            </a:r>
            <a:r>
              <a:rPr lang="it-IT" dirty="0"/>
              <a:t>. </a:t>
            </a:r>
          </a:p>
          <a:p>
            <a:r>
              <a:rPr lang="it-IT" dirty="0" err="1"/>
              <a:t>There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not</a:t>
            </a:r>
            <a:r>
              <a:rPr lang="it-IT" dirty="0"/>
              <a:t> a </a:t>
            </a:r>
            <a:r>
              <a:rPr lang="it-IT" dirty="0" err="1"/>
              <a:t>direct</a:t>
            </a:r>
            <a:r>
              <a:rPr lang="it-IT" dirty="0"/>
              <a:t> </a:t>
            </a:r>
            <a:r>
              <a:rPr lang="it-IT" dirty="0" err="1"/>
              <a:t>communication</a:t>
            </a:r>
            <a:r>
              <a:rPr lang="it-IT" dirty="0"/>
              <a:t> to the </a:t>
            </a:r>
            <a:r>
              <a:rPr lang="it-IT" dirty="0" err="1"/>
              <a:t>authorities</a:t>
            </a:r>
            <a:endParaRPr lang="it-IT" dirty="0"/>
          </a:p>
          <a:p>
            <a:endParaRPr lang="it-IT" dirty="0"/>
          </a:p>
          <a:p>
            <a:pPr marL="0" indent="0">
              <a:buNone/>
            </a:pPr>
            <a:r>
              <a:rPr lang="it-IT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826278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C01166F-A660-4E64-BE22-C4C0DAAFAB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367" y="843094"/>
            <a:ext cx="10691265" cy="990594"/>
          </a:xfrm>
        </p:spPr>
        <p:txBody>
          <a:bodyPr>
            <a:normAutofit/>
          </a:bodyPr>
          <a:lstStyle/>
          <a:p>
            <a:r>
              <a:rPr lang="it-IT" sz="3200" dirty="0"/>
              <a:t>MEDIUM POWER CONSUMPTION mode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AC221D21-F5A7-4D9D-BEF4-DD2889EA0E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0" t="11258" r="1261" b="7723"/>
          <a:stretch/>
        </p:blipFill>
        <p:spPr>
          <a:xfrm>
            <a:off x="861268" y="1411550"/>
            <a:ext cx="10469461" cy="452435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124111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C01166F-A660-4E64-BE22-C4C0DAAFAB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367" y="775134"/>
            <a:ext cx="10691265" cy="990594"/>
          </a:xfrm>
        </p:spPr>
        <p:txBody>
          <a:bodyPr>
            <a:normAutofit/>
          </a:bodyPr>
          <a:lstStyle/>
          <a:p>
            <a:r>
              <a:rPr lang="it-IT" sz="3200" dirty="0"/>
              <a:t>LOW POWER CONSUMPTION mode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3402C846-D819-4B3B-AACF-BDD0A7817BB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0" t="11627" r="1606" b="8566"/>
          <a:stretch/>
        </p:blipFill>
        <p:spPr>
          <a:xfrm>
            <a:off x="798505" y="1270431"/>
            <a:ext cx="10495523" cy="471546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7332302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4825293-8589-42A1-942D-A30E51A39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EVALUATION IN THE REAL LIFE ENVIRONMENT</a:t>
            </a:r>
            <a:endParaRPr lang="en-GB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BF04C41-97E0-4037-A499-3342E1D555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1600" dirty="0">
                <a:solidFill>
                  <a:srgbClr val="24292E"/>
                </a:solidFill>
                <a:latin typeface="-apple-system"/>
              </a:rPr>
              <a:t>W</a:t>
            </a:r>
            <a:r>
              <a:rPr lang="en-GB" sz="1600" b="0" i="0" dirty="0">
                <a:solidFill>
                  <a:srgbClr val="24292E"/>
                </a:solidFill>
                <a:effectLst/>
                <a:latin typeface="-apple-system"/>
              </a:rPr>
              <a:t>e decided to measure the power consumption using a </a:t>
            </a:r>
            <a:r>
              <a:rPr lang="en-GB" sz="1600" b="1" i="0" dirty="0" err="1">
                <a:solidFill>
                  <a:srgbClr val="24292E"/>
                </a:solidFill>
                <a:effectLst/>
                <a:latin typeface="-apple-system"/>
              </a:rPr>
              <a:t>multimeter</a:t>
            </a:r>
            <a:endParaRPr lang="en-GB" sz="1600" dirty="0">
              <a:solidFill>
                <a:srgbClr val="24292E"/>
              </a:solidFill>
              <a:latin typeface="-apple-system"/>
            </a:endParaRPr>
          </a:p>
          <a:p>
            <a:r>
              <a:rPr lang="en-GB" sz="1600" b="0" i="0" dirty="0">
                <a:solidFill>
                  <a:srgbClr val="24292E"/>
                </a:solidFill>
                <a:effectLst/>
                <a:latin typeface="-apple-system"/>
              </a:rPr>
              <a:t>We kept running the floater for </a:t>
            </a:r>
            <a:r>
              <a:rPr lang="en-GB" sz="1600" b="1" i="0" dirty="0">
                <a:solidFill>
                  <a:srgbClr val="24292E"/>
                </a:solidFill>
                <a:effectLst/>
                <a:latin typeface="-apple-system"/>
              </a:rPr>
              <a:t>5 minutes</a:t>
            </a:r>
            <a:r>
              <a:rPr lang="en-GB" sz="1600" b="0" i="0" dirty="0">
                <a:solidFill>
                  <a:srgbClr val="24292E"/>
                </a:solidFill>
                <a:effectLst/>
                <a:latin typeface="-apple-system"/>
              </a:rPr>
              <a:t> for each </a:t>
            </a:r>
            <a:r>
              <a:rPr lang="en-GB" sz="1600" b="1" i="0" dirty="0">
                <a:solidFill>
                  <a:srgbClr val="24292E"/>
                </a:solidFill>
                <a:effectLst/>
                <a:latin typeface="-apple-system"/>
              </a:rPr>
              <a:t>power consumption mode</a:t>
            </a:r>
            <a:r>
              <a:rPr lang="en-GB" sz="1600" b="0" i="0" dirty="0">
                <a:solidFill>
                  <a:srgbClr val="24292E"/>
                </a:solidFill>
                <a:effectLst/>
                <a:latin typeface="-apple-system"/>
              </a:rPr>
              <a:t> </a:t>
            </a:r>
            <a:endParaRPr lang="en-GB" sz="1600" dirty="0">
              <a:solidFill>
                <a:srgbClr val="24292E"/>
              </a:solidFill>
              <a:latin typeface="-apple-system"/>
            </a:endParaRPr>
          </a:p>
          <a:p>
            <a:r>
              <a:rPr lang="en-GB" sz="1600" b="0" i="0" dirty="0">
                <a:solidFill>
                  <a:srgbClr val="24292E"/>
                </a:solidFill>
                <a:effectLst/>
                <a:latin typeface="-apple-system"/>
              </a:rPr>
              <a:t>For the power supply we used a </a:t>
            </a:r>
            <a:r>
              <a:rPr lang="en-GB" sz="1600" b="0" i="0" dirty="0" err="1">
                <a:solidFill>
                  <a:srgbClr val="24292E"/>
                </a:solidFill>
                <a:effectLst/>
                <a:latin typeface="-apple-system"/>
              </a:rPr>
              <a:t>powerbank</a:t>
            </a:r>
            <a:r>
              <a:rPr lang="en-GB" sz="1600" b="0" i="0" dirty="0">
                <a:solidFill>
                  <a:srgbClr val="24292E"/>
                </a:solidFill>
                <a:effectLst/>
                <a:latin typeface="-apple-system"/>
              </a:rPr>
              <a:t> </a:t>
            </a:r>
          </a:p>
          <a:p>
            <a:r>
              <a:rPr lang="en-GB" sz="1600" dirty="0">
                <a:solidFill>
                  <a:srgbClr val="24292E"/>
                </a:solidFill>
                <a:latin typeface="-apple-system"/>
              </a:rPr>
              <a:t>We</a:t>
            </a:r>
            <a:r>
              <a:rPr lang="en-GB" sz="1600" b="0" i="0" dirty="0">
                <a:solidFill>
                  <a:srgbClr val="24292E"/>
                </a:solidFill>
                <a:effectLst/>
                <a:latin typeface="-apple-system"/>
              </a:rPr>
              <a:t> simulated a boat that crossed the safety line every </a:t>
            </a:r>
            <a:r>
              <a:rPr lang="en-GB" sz="1600" b="1" i="0" dirty="0">
                <a:solidFill>
                  <a:srgbClr val="24292E"/>
                </a:solidFill>
                <a:effectLst/>
                <a:latin typeface="-apple-system"/>
              </a:rPr>
              <a:t>30 seconds</a:t>
            </a:r>
            <a:endParaRPr lang="en-GB" sz="1600" dirty="0">
              <a:solidFill>
                <a:srgbClr val="24292E"/>
              </a:solidFill>
              <a:latin typeface="-apple-system"/>
            </a:endParaRPr>
          </a:p>
          <a:p>
            <a:r>
              <a:rPr lang="en-GB" sz="1600" b="0" i="0" dirty="0">
                <a:solidFill>
                  <a:srgbClr val="24292E"/>
                </a:solidFill>
                <a:effectLst/>
                <a:latin typeface="-apple-system"/>
              </a:rPr>
              <a:t>The three attempts have been done consecutively</a:t>
            </a:r>
          </a:p>
          <a:p>
            <a:r>
              <a:rPr lang="en-GB" sz="1600" dirty="0">
                <a:solidFill>
                  <a:srgbClr val="24292E"/>
                </a:solidFill>
                <a:latin typeface="-apple-system"/>
              </a:rPr>
              <a:t>In order to calculate the current consumption we considered the </a:t>
            </a:r>
            <a:r>
              <a:rPr lang="en-GB" sz="1600" b="1" dirty="0">
                <a:solidFill>
                  <a:srgbClr val="24292E"/>
                </a:solidFill>
                <a:latin typeface="-apple-system"/>
              </a:rPr>
              <a:t>current average hourly consumption</a:t>
            </a:r>
          </a:p>
          <a:p>
            <a:r>
              <a:rPr lang="en-GB" sz="1600" dirty="0">
                <a:latin typeface="-apple-system"/>
              </a:rPr>
              <a:t>We used a </a:t>
            </a:r>
            <a:r>
              <a:rPr lang="en-GB" sz="1600" dirty="0" err="1">
                <a:latin typeface="-apple-system"/>
              </a:rPr>
              <a:t>powerbank</a:t>
            </a:r>
            <a:r>
              <a:rPr lang="en-GB" sz="1600" dirty="0">
                <a:latin typeface="-apple-system"/>
              </a:rPr>
              <a:t> of 2600 </a:t>
            </a:r>
            <a:r>
              <a:rPr lang="en-GB" sz="1600" dirty="0" err="1">
                <a:latin typeface="-apple-system"/>
              </a:rPr>
              <a:t>mAh</a:t>
            </a:r>
            <a:r>
              <a:rPr lang="en-GB" sz="1600" dirty="0">
                <a:latin typeface="-apple-system"/>
              </a:rPr>
              <a:t> for these tests.</a:t>
            </a:r>
          </a:p>
        </p:txBody>
      </p:sp>
    </p:spTree>
    <p:extLst>
      <p:ext uri="{BB962C8B-B14F-4D97-AF65-F5344CB8AC3E}">
        <p14:creationId xmlns:p14="http://schemas.microsoft.com/office/powerpoint/2010/main" val="30815128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9DE9C92-B29E-4BFD-8732-E376758EB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EVALUATION IN THE REAL LIFE ENVIRONMENT </a:t>
            </a:r>
            <a:endParaRPr lang="en-GB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A294C00F-7C83-4D61-9055-4A323EA35674}"/>
              </a:ext>
            </a:extLst>
          </p:cNvPr>
          <p:cNvSpPr txBox="1"/>
          <p:nvPr/>
        </p:nvSpPr>
        <p:spPr>
          <a:xfrm>
            <a:off x="1273715" y="2187387"/>
            <a:ext cx="1766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HIGH MODE</a:t>
            </a:r>
            <a:endParaRPr lang="en-GB" b="1" dirty="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7D371E2F-264C-42FA-BCC8-51BB771F6548}"/>
              </a:ext>
            </a:extLst>
          </p:cNvPr>
          <p:cNvSpPr txBox="1"/>
          <p:nvPr/>
        </p:nvSpPr>
        <p:spPr>
          <a:xfrm>
            <a:off x="5097087" y="2187387"/>
            <a:ext cx="21102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MEDIUM MODE</a:t>
            </a:r>
            <a:endParaRPr lang="en-GB" b="1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4E7439AE-AB26-4089-AAFA-6F3069197B30}"/>
              </a:ext>
            </a:extLst>
          </p:cNvPr>
          <p:cNvSpPr txBox="1"/>
          <p:nvPr/>
        </p:nvSpPr>
        <p:spPr>
          <a:xfrm>
            <a:off x="9119223" y="2187387"/>
            <a:ext cx="1766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LOW MODE</a:t>
            </a:r>
            <a:endParaRPr lang="en-GB" b="1" dirty="0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E2458AC6-385F-4872-850A-D36DA291B69C}"/>
              </a:ext>
            </a:extLst>
          </p:cNvPr>
          <p:cNvSpPr txBox="1"/>
          <p:nvPr/>
        </p:nvSpPr>
        <p:spPr>
          <a:xfrm>
            <a:off x="682879" y="3558417"/>
            <a:ext cx="347311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b="0" i="0" dirty="0">
                <a:solidFill>
                  <a:srgbClr val="24292E"/>
                </a:solidFill>
                <a:effectLst/>
                <a:latin typeface="-apple-system"/>
              </a:rPr>
              <a:t>Starting Voltage: 3,80 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b="0" i="0" dirty="0">
                <a:solidFill>
                  <a:srgbClr val="24292E"/>
                </a:solidFill>
                <a:effectLst/>
                <a:latin typeface="-apple-system"/>
              </a:rPr>
              <a:t>Final Voltage: 3,75 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24292E"/>
                </a:solidFill>
                <a:latin typeface="-apple-system"/>
              </a:rPr>
              <a:t>Current Consumption: 153 </a:t>
            </a:r>
            <a:r>
              <a:rPr lang="en-GB" sz="1200" dirty="0" err="1">
                <a:solidFill>
                  <a:srgbClr val="24292E"/>
                </a:solidFill>
                <a:latin typeface="-apple-system"/>
              </a:rPr>
              <a:t>mAh</a:t>
            </a:r>
            <a:endParaRPr lang="en-GB" sz="1200" dirty="0">
              <a:solidFill>
                <a:srgbClr val="24292E"/>
              </a:solidFill>
              <a:latin typeface="-apple-system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b="1" dirty="0">
                <a:solidFill>
                  <a:srgbClr val="24292E"/>
                </a:solidFill>
                <a:latin typeface="Calisto MT" panose="02040603050505030304" pitchFamily="18" charset="0"/>
              </a:rPr>
              <a:t>~</a:t>
            </a:r>
            <a:r>
              <a:rPr lang="en-GB" sz="1200" b="1" dirty="0">
                <a:solidFill>
                  <a:srgbClr val="24292E"/>
                </a:solidFill>
                <a:latin typeface="-apple-system"/>
              </a:rPr>
              <a:t>7</a:t>
            </a:r>
            <a:r>
              <a:rPr lang="en-GB" sz="1200" b="1" i="0" dirty="0">
                <a:solidFill>
                  <a:srgbClr val="24292E"/>
                </a:solidFill>
                <a:effectLst/>
                <a:latin typeface="-apple-system"/>
              </a:rPr>
              <a:t> hours 50 m  using a 9V  1200 </a:t>
            </a:r>
            <a:r>
              <a:rPr lang="en-GB" sz="1200" b="1" i="0" dirty="0" err="1">
                <a:solidFill>
                  <a:srgbClr val="24292E"/>
                </a:solidFill>
                <a:effectLst/>
                <a:latin typeface="-apple-system"/>
              </a:rPr>
              <a:t>mAh</a:t>
            </a:r>
            <a:r>
              <a:rPr lang="en-GB" sz="1200" b="1" i="0" dirty="0">
                <a:solidFill>
                  <a:srgbClr val="24292E"/>
                </a:solidFill>
                <a:effectLst/>
                <a:latin typeface="-apple-system"/>
              </a:rPr>
              <a:t> battery without considering solar panel</a:t>
            </a:r>
            <a:endParaRPr lang="en-GB" sz="1200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4CF7B217-0B65-4981-A7C5-DC85D533F7B4}"/>
              </a:ext>
            </a:extLst>
          </p:cNvPr>
          <p:cNvSpPr txBox="1"/>
          <p:nvPr/>
        </p:nvSpPr>
        <p:spPr>
          <a:xfrm>
            <a:off x="3625235" y="4980608"/>
            <a:ext cx="1061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+11,75%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DED2D7FE-1E81-4B61-ADD3-E6782CC0E6A9}"/>
              </a:ext>
            </a:extLst>
          </p:cNvPr>
          <p:cNvSpPr txBox="1"/>
          <p:nvPr/>
        </p:nvSpPr>
        <p:spPr>
          <a:xfrm>
            <a:off x="7783695" y="498060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+2%</a:t>
            </a:r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9C4DD0B2-22D6-416E-B9C4-71D5535F36C6}"/>
              </a:ext>
            </a:extLst>
          </p:cNvPr>
          <p:cNvSpPr/>
          <p:nvPr/>
        </p:nvSpPr>
        <p:spPr>
          <a:xfrm>
            <a:off x="578041" y="2917252"/>
            <a:ext cx="3329827" cy="16068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GB" sz="1600" b="0" i="0" dirty="0">
              <a:solidFill>
                <a:srgbClr val="24292E"/>
              </a:solidFill>
              <a:effectLst/>
              <a:latin typeface="-apple-system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b="0" i="0" dirty="0">
                <a:solidFill>
                  <a:srgbClr val="24292E"/>
                </a:solidFill>
                <a:effectLst/>
                <a:latin typeface="-apple-system"/>
              </a:rPr>
              <a:t>Voltage: 5 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24292E"/>
                </a:solidFill>
                <a:latin typeface="-apple-system"/>
              </a:rPr>
              <a:t>Current Consumption: 153 </a:t>
            </a:r>
            <a:r>
              <a:rPr lang="en-GB" sz="1600" dirty="0" err="1">
                <a:solidFill>
                  <a:srgbClr val="24292E"/>
                </a:solidFill>
                <a:latin typeface="-apple-system"/>
              </a:rPr>
              <a:t>mAh</a:t>
            </a:r>
            <a:endParaRPr lang="en-GB" sz="1600" dirty="0">
              <a:solidFill>
                <a:srgbClr val="24292E"/>
              </a:solidFill>
              <a:latin typeface="-apple-system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24292E"/>
                </a:solidFill>
                <a:latin typeface="-apple-system"/>
              </a:rPr>
              <a:t>~ 7</a:t>
            </a:r>
            <a:r>
              <a:rPr lang="en-GB" sz="1600" i="0" dirty="0">
                <a:solidFill>
                  <a:srgbClr val="24292E"/>
                </a:solidFill>
                <a:effectLst/>
                <a:latin typeface="-apple-system"/>
              </a:rPr>
              <a:t> hours 50 m  using a 9V  1200 </a:t>
            </a:r>
            <a:r>
              <a:rPr lang="en-GB" sz="1600" i="0" dirty="0" err="1">
                <a:solidFill>
                  <a:srgbClr val="24292E"/>
                </a:solidFill>
                <a:effectLst/>
                <a:latin typeface="-apple-system"/>
              </a:rPr>
              <a:t>mAh</a:t>
            </a:r>
            <a:r>
              <a:rPr lang="en-GB" sz="1600" i="0" dirty="0">
                <a:solidFill>
                  <a:srgbClr val="24292E"/>
                </a:solidFill>
                <a:effectLst/>
                <a:latin typeface="-apple-system"/>
              </a:rPr>
              <a:t> battery without considering solar panel</a:t>
            </a:r>
            <a:endParaRPr lang="en-GB" sz="1600" dirty="0">
              <a:latin typeface="-apple-system"/>
            </a:endParaRPr>
          </a:p>
          <a:p>
            <a:pPr algn="ctr"/>
            <a:endParaRPr lang="it-IT" dirty="0">
              <a:noFill/>
            </a:endParaRPr>
          </a:p>
        </p:txBody>
      </p:sp>
      <p:sp>
        <p:nvSpPr>
          <p:cNvPr id="23" name="Rettangolo 22">
            <a:extLst>
              <a:ext uri="{FF2B5EF4-FFF2-40B4-BE49-F238E27FC236}">
                <a16:creationId xmlns:a16="http://schemas.microsoft.com/office/drawing/2014/main" id="{192CE58C-CC0F-470C-90A0-2DF9D3A99C86}"/>
              </a:ext>
            </a:extLst>
          </p:cNvPr>
          <p:cNvSpPr/>
          <p:nvPr/>
        </p:nvSpPr>
        <p:spPr>
          <a:xfrm>
            <a:off x="4487312" y="2924144"/>
            <a:ext cx="3329827" cy="16260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b="0" i="0" dirty="0">
                <a:solidFill>
                  <a:srgbClr val="24292E"/>
                </a:solidFill>
                <a:effectLst/>
                <a:latin typeface="-apple-system"/>
              </a:rPr>
              <a:t>Voltage: 5 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24292E"/>
                </a:solidFill>
                <a:latin typeface="-apple-system"/>
              </a:rPr>
              <a:t>Current Consumption: 138,65 </a:t>
            </a:r>
            <a:r>
              <a:rPr lang="en-GB" sz="1600" dirty="0" err="1">
                <a:solidFill>
                  <a:srgbClr val="24292E"/>
                </a:solidFill>
                <a:latin typeface="-apple-system"/>
              </a:rPr>
              <a:t>mAh</a:t>
            </a:r>
            <a:endParaRPr lang="en-GB" sz="1600" dirty="0">
              <a:solidFill>
                <a:srgbClr val="24292E"/>
              </a:solidFill>
              <a:latin typeface="-apple-system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24292E"/>
                </a:solidFill>
                <a:latin typeface="-apple-system"/>
              </a:rPr>
              <a:t>~</a:t>
            </a:r>
            <a:r>
              <a:rPr lang="en-GB" sz="1600" i="0" dirty="0">
                <a:solidFill>
                  <a:srgbClr val="24292E"/>
                </a:solidFill>
                <a:effectLst/>
                <a:latin typeface="-apple-system"/>
              </a:rPr>
              <a:t> 8 hours 45 m using a 9V 1200 </a:t>
            </a:r>
            <a:r>
              <a:rPr lang="en-GB" sz="1600" i="0" dirty="0" err="1">
                <a:solidFill>
                  <a:srgbClr val="24292E"/>
                </a:solidFill>
                <a:effectLst/>
                <a:latin typeface="-apple-system"/>
              </a:rPr>
              <a:t>mAh</a:t>
            </a:r>
            <a:r>
              <a:rPr lang="en-GB" sz="1600" i="0" dirty="0">
                <a:solidFill>
                  <a:srgbClr val="24292E"/>
                </a:solidFill>
                <a:effectLst/>
                <a:latin typeface="-apple-system"/>
              </a:rPr>
              <a:t> battery without considering solar panel</a:t>
            </a:r>
            <a:endParaRPr lang="en-GB" sz="1600" dirty="0">
              <a:latin typeface="-apple-system"/>
            </a:endParaRPr>
          </a:p>
        </p:txBody>
      </p:sp>
      <p:sp>
        <p:nvSpPr>
          <p:cNvPr id="24" name="Rettangolo 23">
            <a:extLst>
              <a:ext uri="{FF2B5EF4-FFF2-40B4-BE49-F238E27FC236}">
                <a16:creationId xmlns:a16="http://schemas.microsoft.com/office/drawing/2014/main" id="{4BE44EE3-635A-4079-869E-C0107517F14A}"/>
              </a:ext>
            </a:extLst>
          </p:cNvPr>
          <p:cNvSpPr/>
          <p:nvPr/>
        </p:nvSpPr>
        <p:spPr>
          <a:xfrm>
            <a:off x="8337746" y="2924144"/>
            <a:ext cx="3329827" cy="16260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i="0" dirty="0">
                <a:solidFill>
                  <a:srgbClr val="24292E"/>
                </a:solidFill>
                <a:effectLst/>
                <a:latin typeface="-apple-system"/>
              </a:rPr>
              <a:t>Voltage: 5 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i="0" dirty="0">
                <a:solidFill>
                  <a:srgbClr val="24292E"/>
                </a:solidFill>
                <a:effectLst/>
                <a:latin typeface="-apple-system"/>
              </a:rPr>
              <a:t>Current Consumption: 137,5 </a:t>
            </a:r>
            <a:r>
              <a:rPr lang="en-GB" sz="1600" i="0" dirty="0" err="1">
                <a:solidFill>
                  <a:srgbClr val="24292E"/>
                </a:solidFill>
                <a:effectLst/>
                <a:latin typeface="-apple-system"/>
              </a:rPr>
              <a:t>mAh</a:t>
            </a:r>
            <a:endParaRPr lang="en-GB" sz="1600" i="0" dirty="0">
              <a:solidFill>
                <a:srgbClr val="24292E"/>
              </a:solidFill>
              <a:effectLst/>
              <a:latin typeface="-apple-system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24292E"/>
                </a:solidFill>
                <a:latin typeface="-apple-system"/>
              </a:rPr>
              <a:t>~</a:t>
            </a:r>
            <a:r>
              <a:rPr lang="en-GB" sz="1600" i="0" dirty="0">
                <a:solidFill>
                  <a:srgbClr val="24292E"/>
                </a:solidFill>
                <a:effectLst/>
                <a:latin typeface="-apple-system"/>
              </a:rPr>
              <a:t> </a:t>
            </a:r>
            <a:r>
              <a:rPr lang="en-GB" sz="1600" dirty="0">
                <a:solidFill>
                  <a:srgbClr val="24292E"/>
                </a:solidFill>
                <a:latin typeface="-apple-system"/>
              </a:rPr>
              <a:t>8</a:t>
            </a:r>
            <a:r>
              <a:rPr lang="en-GB" sz="1600" i="0" dirty="0">
                <a:solidFill>
                  <a:srgbClr val="24292E"/>
                </a:solidFill>
                <a:effectLst/>
                <a:latin typeface="-apple-system"/>
              </a:rPr>
              <a:t> hours 55 m using a 9V 1200 </a:t>
            </a:r>
            <a:r>
              <a:rPr lang="en-GB" sz="1600" i="0" dirty="0" err="1">
                <a:solidFill>
                  <a:srgbClr val="24292E"/>
                </a:solidFill>
                <a:effectLst/>
                <a:latin typeface="-apple-system"/>
              </a:rPr>
              <a:t>mAh</a:t>
            </a:r>
            <a:r>
              <a:rPr lang="en-GB" sz="1600" i="0" dirty="0">
                <a:solidFill>
                  <a:srgbClr val="24292E"/>
                </a:solidFill>
                <a:effectLst/>
                <a:latin typeface="-apple-system"/>
              </a:rPr>
              <a:t> battery without considering solar panel</a:t>
            </a:r>
            <a:endParaRPr lang="en-GB" sz="1600" dirty="0">
              <a:latin typeface="-apple-system"/>
            </a:endParaRPr>
          </a:p>
        </p:txBody>
      </p:sp>
      <p:cxnSp>
        <p:nvCxnSpPr>
          <p:cNvPr id="31" name="Connettore curvo 30">
            <a:extLst>
              <a:ext uri="{FF2B5EF4-FFF2-40B4-BE49-F238E27FC236}">
                <a16:creationId xmlns:a16="http://schemas.microsoft.com/office/drawing/2014/main" id="{3C6743F8-2166-4FDD-B5E8-5065E07FA297}"/>
              </a:ext>
            </a:extLst>
          </p:cNvPr>
          <p:cNvCxnSpPr>
            <a:cxnSpLocks/>
            <a:stCxn id="19" idx="2"/>
            <a:endCxn id="23" idx="2"/>
          </p:cNvCxnSpPr>
          <p:nvPr/>
        </p:nvCxnSpPr>
        <p:spPr>
          <a:xfrm rot="16200000" flipH="1">
            <a:off x="4184564" y="2582499"/>
            <a:ext cx="26052" cy="3909271"/>
          </a:xfrm>
          <a:prstGeom prst="curvedConnector3">
            <a:avLst>
              <a:gd name="adj1" fmla="val 1761239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ttore curvo 38">
            <a:extLst>
              <a:ext uri="{FF2B5EF4-FFF2-40B4-BE49-F238E27FC236}">
                <a16:creationId xmlns:a16="http://schemas.microsoft.com/office/drawing/2014/main" id="{57C69AD8-5283-4E7B-AAE1-3C26AD1066A6}"/>
              </a:ext>
            </a:extLst>
          </p:cNvPr>
          <p:cNvCxnSpPr>
            <a:cxnSpLocks/>
          </p:cNvCxnSpPr>
          <p:nvPr/>
        </p:nvCxnSpPr>
        <p:spPr>
          <a:xfrm rot="16200000" flipH="1">
            <a:off x="8093835" y="2607487"/>
            <a:ext cx="26052" cy="3909271"/>
          </a:xfrm>
          <a:prstGeom prst="curvedConnector3">
            <a:avLst>
              <a:gd name="adj1" fmla="val 1761239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4612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D6FE0C6-ECD3-4AB4-9917-E5ADADF258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857" y="838206"/>
            <a:ext cx="10691265" cy="1371030"/>
          </a:xfrm>
        </p:spPr>
        <p:txBody>
          <a:bodyPr/>
          <a:lstStyle/>
          <a:p>
            <a:r>
              <a:rPr lang="it-IT" dirty="0"/>
              <a:t>SEA STATION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EC8E247D-C24D-4672-90E9-111B45C705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878" y="1661020"/>
            <a:ext cx="10801350" cy="4256714"/>
          </a:xfrm>
          <a:prstGeom prst="rect">
            <a:avLst/>
          </a:prstGeom>
        </p:spPr>
      </p:pic>
      <p:pic>
        <p:nvPicPr>
          <p:cNvPr id="4" name="Segnaposto contenuto 4" descr="Immagine che contiene mappa&#10;&#10;Descrizione generata automaticamente">
            <a:extLst>
              <a:ext uri="{FF2B5EF4-FFF2-40B4-BE49-F238E27FC236}">
                <a16:creationId xmlns:a16="http://schemas.microsoft.com/office/drawing/2014/main" id="{F3C7EBF3-5CFA-4CC1-BE8F-0F64018757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099" y="1636296"/>
            <a:ext cx="10801349" cy="4720116"/>
          </a:xfrm>
        </p:spPr>
      </p:pic>
      <p:sp>
        <p:nvSpPr>
          <p:cNvPr id="3" name="Ovale 2">
            <a:extLst>
              <a:ext uri="{FF2B5EF4-FFF2-40B4-BE49-F238E27FC236}">
                <a16:creationId xmlns:a16="http://schemas.microsoft.com/office/drawing/2014/main" id="{0B5B0FD0-01DF-46DD-BBBC-36DD43933F77}"/>
              </a:ext>
            </a:extLst>
          </p:cNvPr>
          <p:cNvSpPr/>
          <p:nvPr/>
        </p:nvSpPr>
        <p:spPr>
          <a:xfrm rot="430406">
            <a:off x="6534578" y="2811896"/>
            <a:ext cx="1331328" cy="81665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0A95E4DB-DBE3-4768-B07E-FDA223912189}"/>
              </a:ext>
            </a:extLst>
          </p:cNvPr>
          <p:cNvSpPr txBox="1"/>
          <p:nvPr/>
        </p:nvSpPr>
        <p:spPr>
          <a:xfrm rot="568118">
            <a:off x="5488530" y="5572654"/>
            <a:ext cx="976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4 m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5D95169C-C2B4-4AD0-AFA7-EDE2D3A9C1CD}"/>
              </a:ext>
            </a:extLst>
          </p:cNvPr>
          <p:cNvSpPr txBox="1"/>
          <p:nvPr/>
        </p:nvSpPr>
        <p:spPr>
          <a:xfrm rot="568118">
            <a:off x="3894415" y="5274787"/>
            <a:ext cx="976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4 m</a:t>
            </a:r>
          </a:p>
        </p:txBody>
      </p:sp>
    </p:spTree>
    <p:extLst>
      <p:ext uri="{BB962C8B-B14F-4D97-AF65-F5344CB8AC3E}">
        <p14:creationId xmlns:p14="http://schemas.microsoft.com/office/powerpoint/2010/main" val="37410432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10661D9-66DD-477A-8368-B8E8319F8B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770422"/>
            <a:ext cx="10691265" cy="1371030"/>
          </a:xfrm>
        </p:spPr>
        <p:txBody>
          <a:bodyPr/>
          <a:lstStyle/>
          <a:p>
            <a:r>
              <a:rPr lang="it-IT" dirty="0"/>
              <a:t>SEA STATION VIEW</a:t>
            </a:r>
            <a:endParaRPr lang="en-GB" dirty="0"/>
          </a:p>
        </p:txBody>
      </p:sp>
      <p:pic>
        <p:nvPicPr>
          <p:cNvPr id="4" name="Immagine 3" descr="Immagine che contiene cielo, acqua, esterni, oceano&#10;&#10;Descrizione generata automaticamente">
            <a:extLst>
              <a:ext uri="{FF2B5EF4-FFF2-40B4-BE49-F238E27FC236}">
                <a16:creationId xmlns:a16="http://schemas.microsoft.com/office/drawing/2014/main" id="{335F16CD-037E-4F34-96FD-D685CB7E07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635" y="1455937"/>
            <a:ext cx="5308847" cy="4631641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010AB11C-6F8A-4508-832B-9E1BE5AA6E32}"/>
              </a:ext>
            </a:extLst>
          </p:cNvPr>
          <p:cNvSpPr txBox="1"/>
          <p:nvPr/>
        </p:nvSpPr>
        <p:spPr>
          <a:xfrm>
            <a:off x="7459664" y="1863011"/>
            <a:ext cx="369956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Sea Station </a:t>
            </a:r>
            <a:r>
              <a:rPr lang="it-IT" dirty="0" err="1"/>
              <a:t>positioned</a:t>
            </a:r>
            <a:r>
              <a:rPr lang="it-IT" dirty="0"/>
              <a:t> in </a:t>
            </a:r>
            <a:r>
              <a:rPr lang="it-IT" dirty="0" err="1"/>
              <a:t>order</a:t>
            </a:r>
            <a:r>
              <a:rPr lang="it-IT" dirty="0"/>
              <a:t> to </a:t>
            </a:r>
            <a:r>
              <a:rPr lang="it-IT" dirty="0" err="1"/>
              <a:t>have</a:t>
            </a:r>
            <a:r>
              <a:rPr lang="it-IT" dirty="0"/>
              <a:t> the best </a:t>
            </a:r>
            <a:r>
              <a:rPr lang="it-IT" dirty="0" err="1"/>
              <a:t>view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Sea Station </a:t>
            </a:r>
            <a:r>
              <a:rPr lang="it-IT" dirty="0" err="1"/>
              <a:t>needs</a:t>
            </a:r>
            <a:r>
              <a:rPr lang="it-IT" dirty="0"/>
              <a:t> to </a:t>
            </a:r>
            <a:r>
              <a:rPr lang="it-IT" dirty="0" err="1"/>
              <a:t>have</a:t>
            </a:r>
            <a:r>
              <a:rPr lang="it-IT" dirty="0"/>
              <a:t> access to Internet and to </a:t>
            </a:r>
            <a:r>
              <a:rPr lang="it-IT" dirty="0" err="1"/>
              <a:t>eletrical</a:t>
            </a:r>
            <a:r>
              <a:rPr lang="it-IT" dirty="0"/>
              <a:t> power</a:t>
            </a:r>
          </a:p>
        </p:txBody>
      </p:sp>
    </p:spTree>
    <p:extLst>
      <p:ext uri="{BB962C8B-B14F-4D97-AF65-F5344CB8AC3E}">
        <p14:creationId xmlns:p14="http://schemas.microsoft.com/office/powerpoint/2010/main" val="7042029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C01166F-A660-4E64-BE22-C4C0DAAFAB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22096"/>
            <a:ext cx="10691265" cy="990594"/>
          </a:xfrm>
        </p:spPr>
        <p:txBody>
          <a:bodyPr>
            <a:normAutofit fontScale="90000"/>
          </a:bodyPr>
          <a:lstStyle/>
          <a:p>
            <a:r>
              <a:rPr lang="it-IT" dirty="0"/>
              <a:t>Evaluation &amp; PERFORMANCE: boat </a:t>
            </a:r>
            <a:r>
              <a:rPr lang="it-IT" dirty="0" err="1"/>
              <a:t>detection</a:t>
            </a:r>
            <a:endParaRPr lang="it-IT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9A2BB100-615C-4696-8623-BCD25CAA93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781" y="1719192"/>
            <a:ext cx="3724712" cy="401998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8A09A98E-1152-42C8-836F-78C6ECF67652}"/>
              </a:ext>
            </a:extLst>
          </p:cNvPr>
          <p:cNvSpPr txBox="1"/>
          <p:nvPr/>
        </p:nvSpPr>
        <p:spPr>
          <a:xfrm>
            <a:off x="6096000" y="2298031"/>
            <a:ext cx="45158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24292E"/>
                </a:solidFill>
                <a:effectLst/>
                <a:latin typeface="-apple-system"/>
              </a:rPr>
              <a:t>The dataset used is </a:t>
            </a:r>
            <a:r>
              <a:rPr lang="en-GB" b="1" i="0" dirty="0">
                <a:solidFill>
                  <a:srgbClr val="24292E"/>
                </a:solidFill>
                <a:effectLst/>
                <a:latin typeface="-apple-system"/>
                <a:hlinkClick r:id="rId3"/>
              </a:rPr>
              <a:t>ARGOS</a:t>
            </a:r>
            <a:endParaRPr lang="it-IT" b="1" dirty="0">
              <a:solidFill>
                <a:srgbClr val="24292E"/>
              </a:solidFill>
              <a:latin typeface="-apple-system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24292E"/>
                </a:solidFill>
                <a:effectLst/>
                <a:latin typeface="-apple-system"/>
              </a:rPr>
              <a:t>Model is trained on 2 classes</a:t>
            </a:r>
            <a:r>
              <a:rPr lang="it-IT" b="1" dirty="0">
                <a:solidFill>
                  <a:srgbClr val="24292E"/>
                </a:solidFill>
                <a:latin typeface="-apple-system"/>
              </a:rPr>
              <a:t>: boat </a:t>
            </a:r>
            <a:r>
              <a:rPr lang="it-IT" dirty="0">
                <a:solidFill>
                  <a:srgbClr val="24292E"/>
                </a:solidFill>
                <a:latin typeface="-apple-system"/>
              </a:rPr>
              <a:t>and</a:t>
            </a:r>
            <a:r>
              <a:rPr lang="it-IT" b="1" dirty="0">
                <a:solidFill>
                  <a:srgbClr val="24292E"/>
                </a:solidFill>
                <a:latin typeface="-apple-system"/>
              </a:rPr>
              <a:t> no boat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24292E"/>
                </a:solidFill>
                <a:latin typeface="-apple-system"/>
              </a:rPr>
              <a:t>The</a:t>
            </a:r>
            <a:r>
              <a:rPr lang="it-IT" b="1" dirty="0">
                <a:solidFill>
                  <a:srgbClr val="24292E"/>
                </a:solidFill>
                <a:latin typeface="-apple-system"/>
              </a:rPr>
              <a:t> </a:t>
            </a:r>
            <a:r>
              <a:rPr lang="it-IT" dirty="0" err="1">
                <a:solidFill>
                  <a:srgbClr val="24292E"/>
                </a:solidFill>
                <a:latin typeface="-apple-system"/>
              </a:rPr>
              <a:t>accuracy</a:t>
            </a:r>
            <a:r>
              <a:rPr lang="it-IT" b="1" dirty="0">
                <a:solidFill>
                  <a:srgbClr val="24292E"/>
                </a:solidFill>
                <a:latin typeface="-apple-system"/>
              </a:rPr>
              <a:t> </a:t>
            </a:r>
            <a:r>
              <a:rPr lang="en-GB" b="0" i="0" dirty="0">
                <a:solidFill>
                  <a:srgbClr val="24292E"/>
                </a:solidFill>
                <a:effectLst/>
                <a:latin typeface="-apple-system"/>
              </a:rPr>
              <a:t>is about </a:t>
            </a:r>
            <a:r>
              <a:rPr lang="en-GB" b="1" i="0" dirty="0">
                <a:solidFill>
                  <a:srgbClr val="24292E"/>
                </a:solidFill>
                <a:effectLst/>
                <a:latin typeface="-apple-system"/>
              </a:rPr>
              <a:t>0.98 </a:t>
            </a:r>
            <a:r>
              <a:rPr lang="en-GB" b="0" i="0" dirty="0">
                <a:solidFill>
                  <a:srgbClr val="24292E"/>
                </a:solidFill>
                <a:effectLst/>
                <a:latin typeface="-apple-system"/>
              </a:rPr>
              <a:t>on the test set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223890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0D33ACE-478B-42F8-84F7-8BCB5E5A0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REAL LIFE EVALUATION WITH THE CNN</a:t>
            </a:r>
            <a:endParaRPr lang="en-GB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09BC1D7E-E7A4-4B7C-9966-1DB7FEDFAF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635" y="1607611"/>
            <a:ext cx="10790730" cy="5083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9823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5ABF6C5-BB06-4D29-B6F5-8A18529A93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3" y="863373"/>
            <a:ext cx="10691265" cy="769596"/>
          </a:xfrm>
        </p:spPr>
        <p:txBody>
          <a:bodyPr/>
          <a:lstStyle/>
          <a:p>
            <a:r>
              <a:rPr lang="it-IT" dirty="0"/>
              <a:t>WEB DASHBOARD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2D05B19D-8E67-4D7A-9AF8-501E2704A4CE}"/>
              </a:ext>
            </a:extLst>
          </p:cNvPr>
          <p:cNvSpPr/>
          <p:nvPr/>
        </p:nvSpPr>
        <p:spPr>
          <a:xfrm>
            <a:off x="5083728" y="4974672"/>
            <a:ext cx="1241571" cy="11744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0496A8C4-7034-41D7-AF93-E380346CE048}"/>
              </a:ext>
            </a:extLst>
          </p:cNvPr>
          <p:cNvSpPr/>
          <p:nvPr/>
        </p:nvSpPr>
        <p:spPr>
          <a:xfrm>
            <a:off x="2483141" y="2055303"/>
            <a:ext cx="444616" cy="2378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96EE0476-1BB0-46ED-81F3-E2DF7F0C314C}"/>
              </a:ext>
            </a:extLst>
          </p:cNvPr>
          <p:cNvSpPr/>
          <p:nvPr/>
        </p:nvSpPr>
        <p:spPr>
          <a:xfrm>
            <a:off x="8867163" y="1855278"/>
            <a:ext cx="397080" cy="4378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6705322C-64C8-4D03-9613-11AB9CD8965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36" t="28204" r="23280" b="1"/>
          <a:stretch/>
        </p:blipFill>
        <p:spPr>
          <a:xfrm>
            <a:off x="700633" y="1744910"/>
            <a:ext cx="5221995" cy="414476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Immagine 6" descr="Immagine che contiene mappa&#10;&#10;Descrizione generata automaticamente">
            <a:extLst>
              <a:ext uri="{FF2B5EF4-FFF2-40B4-BE49-F238E27FC236}">
                <a16:creationId xmlns:a16="http://schemas.microsoft.com/office/drawing/2014/main" id="{04A1C068-2FD0-4858-8933-8C2A8BADFD8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36" t="39533" r="24725"/>
          <a:stretch/>
        </p:blipFill>
        <p:spPr>
          <a:xfrm>
            <a:off x="6096000" y="1744910"/>
            <a:ext cx="5637401" cy="414476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Triangolo isoscele 7">
            <a:extLst>
              <a:ext uri="{FF2B5EF4-FFF2-40B4-BE49-F238E27FC236}">
                <a16:creationId xmlns:a16="http://schemas.microsoft.com/office/drawing/2014/main" id="{E2D3D2AD-8F85-4245-ABE0-6B3D8933D7A9}"/>
              </a:ext>
            </a:extLst>
          </p:cNvPr>
          <p:cNvSpPr/>
          <p:nvPr/>
        </p:nvSpPr>
        <p:spPr>
          <a:xfrm rot="10800000">
            <a:off x="10503016" y="2416028"/>
            <a:ext cx="234891" cy="314945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6B927DE0-F5CD-42D3-8B10-E08EFB37291F}"/>
              </a:ext>
            </a:extLst>
          </p:cNvPr>
          <p:cNvSpPr txBox="1"/>
          <p:nvPr/>
        </p:nvSpPr>
        <p:spPr>
          <a:xfrm>
            <a:off x="10476030" y="2332184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25459957-412C-4276-8A34-5B3C2834A91B}"/>
              </a:ext>
            </a:extLst>
          </p:cNvPr>
          <p:cNvSpPr/>
          <p:nvPr/>
        </p:nvSpPr>
        <p:spPr>
          <a:xfrm>
            <a:off x="8688198" y="3347207"/>
            <a:ext cx="755010" cy="645953"/>
          </a:xfrm>
          <a:prstGeom prst="roundRect">
            <a:avLst/>
          </a:prstGeom>
          <a:solidFill>
            <a:srgbClr val="F4F2EA"/>
          </a:solidFill>
          <a:ln>
            <a:solidFill>
              <a:srgbClr val="F4F2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74898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53D183D-0CAB-467D-8CCC-C76F9381B3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NETWORK </a:t>
            </a:r>
            <a:r>
              <a:rPr lang="it-IT" dirty="0" err="1"/>
              <a:t>latency</a:t>
            </a:r>
            <a:endParaRPr lang="en-GB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182E30C-CA19-4F66-9AF5-FC17D3E038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635" y="1804854"/>
            <a:ext cx="10691265" cy="1950400"/>
          </a:xfrm>
        </p:spPr>
        <p:txBody>
          <a:bodyPr/>
          <a:lstStyle/>
          <a:p>
            <a:r>
              <a:rPr lang="en-GB" dirty="0">
                <a:solidFill>
                  <a:srgbClr val="24292E"/>
                </a:solidFill>
                <a:latin typeface="-apple-system"/>
              </a:rPr>
              <a:t>F</a:t>
            </a:r>
            <a:r>
              <a:rPr lang="en-GB" b="0" i="0" dirty="0">
                <a:solidFill>
                  <a:srgbClr val="24292E"/>
                </a:solidFill>
                <a:effectLst/>
                <a:latin typeface="-apple-system"/>
              </a:rPr>
              <a:t>or our prototype we used a </a:t>
            </a:r>
            <a:r>
              <a:rPr lang="en-GB" b="1" i="0" dirty="0">
                <a:solidFill>
                  <a:srgbClr val="24292E"/>
                </a:solidFill>
                <a:effectLst/>
                <a:latin typeface="-apple-system"/>
              </a:rPr>
              <a:t>Bluetooth module</a:t>
            </a:r>
            <a:r>
              <a:rPr lang="en-GB" b="0" i="0" dirty="0">
                <a:solidFill>
                  <a:srgbClr val="24292E"/>
                </a:solidFill>
                <a:effectLst/>
                <a:latin typeface="-apple-system"/>
              </a:rPr>
              <a:t> in order to achieve an accurate measure of the </a:t>
            </a:r>
            <a:r>
              <a:rPr lang="en-GB" b="1" i="0" dirty="0">
                <a:solidFill>
                  <a:srgbClr val="24292E"/>
                </a:solidFill>
                <a:effectLst/>
                <a:latin typeface="-apple-system"/>
              </a:rPr>
              <a:t>latency, </a:t>
            </a:r>
            <a:r>
              <a:rPr lang="en-GB" i="0" dirty="0">
                <a:solidFill>
                  <a:srgbClr val="24292E"/>
                </a:solidFill>
                <a:effectLst/>
                <a:latin typeface="-apple-system"/>
              </a:rPr>
              <a:t>while we will have a </a:t>
            </a:r>
            <a:r>
              <a:rPr lang="en-GB" b="1" i="0" dirty="0" err="1">
                <a:solidFill>
                  <a:srgbClr val="24292E"/>
                </a:solidFill>
                <a:effectLst/>
                <a:latin typeface="-apple-system"/>
              </a:rPr>
              <a:t>LoraWan</a:t>
            </a:r>
            <a:r>
              <a:rPr lang="en-GB" b="1" i="0" dirty="0">
                <a:solidFill>
                  <a:srgbClr val="24292E"/>
                </a:solidFill>
                <a:effectLst/>
                <a:latin typeface="-apple-system"/>
              </a:rPr>
              <a:t> </a:t>
            </a:r>
            <a:r>
              <a:rPr lang="en-GB" i="0" dirty="0">
                <a:solidFill>
                  <a:srgbClr val="24292E"/>
                </a:solidFill>
                <a:effectLst/>
                <a:latin typeface="-apple-system"/>
              </a:rPr>
              <a:t>communication</a:t>
            </a:r>
            <a:r>
              <a:rPr lang="en-GB" b="1" i="0" dirty="0">
                <a:solidFill>
                  <a:srgbClr val="24292E"/>
                </a:solidFill>
                <a:effectLst/>
                <a:latin typeface="-apple-system"/>
              </a:rPr>
              <a:t> </a:t>
            </a:r>
            <a:r>
              <a:rPr lang="en-GB" i="0" dirty="0">
                <a:solidFill>
                  <a:srgbClr val="24292E"/>
                </a:solidFill>
                <a:effectLst/>
                <a:latin typeface="-apple-system"/>
              </a:rPr>
              <a:t>in a possible final version of the product</a:t>
            </a:r>
          </a:p>
          <a:p>
            <a:r>
              <a:rPr lang="en-GB" dirty="0">
                <a:solidFill>
                  <a:srgbClr val="24292E"/>
                </a:solidFill>
                <a:latin typeface="-apple-system"/>
              </a:rPr>
              <a:t>The estimation of boat recognition by Raspberry pi latency is made of an average based on timestamps</a:t>
            </a:r>
            <a:endParaRPr lang="en-GB" dirty="0"/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E6AE7099-4F0A-47B9-9831-E71A2B19445B}"/>
              </a:ext>
            </a:extLst>
          </p:cNvPr>
          <p:cNvSpPr/>
          <p:nvPr/>
        </p:nvSpPr>
        <p:spPr>
          <a:xfrm>
            <a:off x="3400148" y="3941685"/>
            <a:ext cx="5530788" cy="103868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315FD702-3836-4056-BE0D-217CEA6740FE}"/>
              </a:ext>
            </a:extLst>
          </p:cNvPr>
          <p:cNvCxnSpPr/>
          <p:nvPr/>
        </p:nvCxnSpPr>
        <p:spPr>
          <a:xfrm>
            <a:off x="5255581" y="3986074"/>
            <a:ext cx="0" cy="9055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8882EBA1-8E06-40C9-B59E-F2543CC301C5}"/>
              </a:ext>
            </a:extLst>
          </p:cNvPr>
          <p:cNvCxnSpPr/>
          <p:nvPr/>
        </p:nvCxnSpPr>
        <p:spPr>
          <a:xfrm>
            <a:off x="7139126" y="3986074"/>
            <a:ext cx="0" cy="9055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3F7D5A33-5E51-4AC3-BD95-ED2075CD0157}"/>
              </a:ext>
            </a:extLst>
          </p:cNvPr>
          <p:cNvSpPr txBox="1"/>
          <p:nvPr/>
        </p:nvSpPr>
        <p:spPr>
          <a:xfrm>
            <a:off x="3693111" y="4276363"/>
            <a:ext cx="1269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BUOY ID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6F7F83E6-F4F3-41C0-8310-C8E559F35796}"/>
              </a:ext>
            </a:extLst>
          </p:cNvPr>
          <p:cNvSpPr txBox="1"/>
          <p:nvPr/>
        </p:nvSpPr>
        <p:spPr>
          <a:xfrm>
            <a:off x="5530049" y="4276363"/>
            <a:ext cx="1242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GPS LAT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CE728BC9-5E1B-40BB-BFDD-4DBDE6AB44D1}"/>
              </a:ext>
            </a:extLst>
          </p:cNvPr>
          <p:cNvSpPr txBox="1"/>
          <p:nvPr/>
        </p:nvSpPr>
        <p:spPr>
          <a:xfrm>
            <a:off x="7329582" y="4276363"/>
            <a:ext cx="1410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GPS LONG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0D281F5C-D3DC-48E6-BC14-4B0581C2F8B3}"/>
              </a:ext>
            </a:extLst>
          </p:cNvPr>
          <p:cNvSpPr txBox="1"/>
          <p:nvPr/>
        </p:nvSpPr>
        <p:spPr>
          <a:xfrm>
            <a:off x="6988283" y="356848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7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F580700D-E9C3-4DEF-AD01-3E56A5B9567B}"/>
              </a:ext>
            </a:extLst>
          </p:cNvPr>
          <p:cNvSpPr txBox="1"/>
          <p:nvPr/>
        </p:nvSpPr>
        <p:spPr>
          <a:xfrm>
            <a:off x="5104738" y="356848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3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D106ED41-CE54-476D-9E5C-813E9FE98ABA}"/>
              </a:ext>
            </a:extLst>
          </p:cNvPr>
          <p:cNvSpPr txBox="1"/>
          <p:nvPr/>
        </p:nvSpPr>
        <p:spPr>
          <a:xfrm>
            <a:off x="3249305" y="357235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0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48B1437F-1917-422A-B37D-686CC3A75EAC}"/>
              </a:ext>
            </a:extLst>
          </p:cNvPr>
          <p:cNvSpPr txBox="1"/>
          <p:nvPr/>
        </p:nvSpPr>
        <p:spPr>
          <a:xfrm>
            <a:off x="8721584" y="3553261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11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BBBE9F3B-9FA1-40A9-960A-0088844A1EC9}"/>
              </a:ext>
            </a:extLst>
          </p:cNvPr>
          <p:cNvSpPr txBox="1"/>
          <p:nvPr/>
        </p:nvSpPr>
        <p:spPr>
          <a:xfrm>
            <a:off x="3189489" y="5186243"/>
            <a:ext cx="6015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/>
              <a:t>Buoy</a:t>
            </a:r>
            <a:r>
              <a:rPr lang="it-IT" dirty="0"/>
              <a:t> ID </a:t>
            </a:r>
            <a:r>
              <a:rPr lang="it-IT" dirty="0" err="1"/>
              <a:t>is</a:t>
            </a:r>
            <a:r>
              <a:rPr lang="it-IT" dirty="0"/>
              <a:t> an </a:t>
            </a:r>
            <a:r>
              <a:rPr lang="it-IT" dirty="0" err="1"/>
              <a:t>Integer</a:t>
            </a:r>
            <a:r>
              <a:rPr lang="it-IT" dirty="0"/>
              <a:t>, Gps </a:t>
            </a:r>
            <a:r>
              <a:rPr lang="it-IT" dirty="0" err="1"/>
              <a:t>latitude</a:t>
            </a:r>
            <a:r>
              <a:rPr lang="it-IT" dirty="0"/>
              <a:t> and </a:t>
            </a:r>
            <a:r>
              <a:rPr lang="it-IT" dirty="0" err="1"/>
              <a:t>longitude</a:t>
            </a:r>
            <a:r>
              <a:rPr lang="it-IT" dirty="0"/>
              <a:t> are </a:t>
            </a:r>
            <a:r>
              <a:rPr lang="it-IT" dirty="0" err="1"/>
              <a:t>Floats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5647588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B9C0E6AB-EAB6-41E0-9D49-369643E873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A1FADC9-A0F4-4689-9608-959F3C23DD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17">
            <a:extLst>
              <a:ext uri="{FF2B5EF4-FFF2-40B4-BE49-F238E27FC236}">
                <a16:creationId xmlns:a16="http://schemas.microsoft.com/office/drawing/2014/main" id="{8ED41C16-52CF-47AA-A5C9-95D10CB80D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Immagine 14">
            <a:extLst>
              <a:ext uri="{FF2B5EF4-FFF2-40B4-BE49-F238E27FC236}">
                <a16:creationId xmlns:a16="http://schemas.microsoft.com/office/drawing/2014/main" id="{82D8F12E-76A5-482C-A854-13F7EDA8B2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3712" y="2049039"/>
            <a:ext cx="6124575" cy="344438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5" name="Titolo 1">
            <a:extLst>
              <a:ext uri="{FF2B5EF4-FFF2-40B4-BE49-F238E27FC236}">
                <a16:creationId xmlns:a16="http://schemas.microsoft.com/office/drawing/2014/main" id="{EEC550BC-DF82-4F92-8FA6-295E8989D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22097"/>
            <a:ext cx="10691265" cy="649528"/>
          </a:xfrm>
        </p:spPr>
        <p:txBody>
          <a:bodyPr>
            <a:normAutofit/>
          </a:bodyPr>
          <a:lstStyle/>
          <a:p>
            <a:pPr algn="ctr"/>
            <a:r>
              <a:rPr lang="it-IT" sz="3200" dirty="0"/>
              <a:t>Boat </a:t>
            </a:r>
            <a:r>
              <a:rPr lang="it-IT" sz="3200" dirty="0" err="1"/>
              <a:t>accidents</a:t>
            </a:r>
            <a:r>
              <a:rPr lang="it-IT" sz="3200" dirty="0"/>
              <a:t> FROM 2002 TO 2019</a:t>
            </a:r>
          </a:p>
        </p:txBody>
      </p:sp>
    </p:spTree>
    <p:extLst>
      <p:ext uri="{BB962C8B-B14F-4D97-AF65-F5344CB8AC3E}">
        <p14:creationId xmlns:p14="http://schemas.microsoft.com/office/powerpoint/2010/main" val="17547317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C01166F-A660-4E64-BE22-C4C0DAAFAB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22096"/>
            <a:ext cx="10691265" cy="990594"/>
          </a:xfrm>
        </p:spPr>
        <p:txBody>
          <a:bodyPr>
            <a:normAutofit fontScale="90000"/>
          </a:bodyPr>
          <a:lstStyle/>
          <a:p>
            <a:r>
              <a:rPr lang="it-IT" dirty="0"/>
              <a:t>Evaluation &amp; PERFORMANCE: NETWORK </a:t>
            </a:r>
            <a:r>
              <a:rPr lang="it-IT" dirty="0" err="1"/>
              <a:t>latency</a:t>
            </a:r>
            <a:endParaRPr lang="it-IT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DDF1CB4D-B8EC-4628-9389-F73C760B0DE0}"/>
              </a:ext>
            </a:extLst>
          </p:cNvPr>
          <p:cNvSpPr txBox="1"/>
          <p:nvPr/>
        </p:nvSpPr>
        <p:spPr>
          <a:xfrm>
            <a:off x="1116337" y="2183657"/>
            <a:ext cx="397323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I2C: STM-&gt;ARDUINO (0.001 S)</a:t>
            </a:r>
          </a:p>
          <a:p>
            <a:r>
              <a:rPr lang="it-IT" dirty="0"/>
              <a:t>I2C:ARDUINO-&gt;STM(0.001 S)</a:t>
            </a:r>
          </a:p>
          <a:p>
            <a:r>
              <a:rPr lang="it-IT" dirty="0"/>
              <a:t>Delay to </a:t>
            </a:r>
            <a:r>
              <a:rPr lang="it-IT" dirty="0" err="1"/>
              <a:t>detect</a:t>
            </a:r>
            <a:r>
              <a:rPr lang="it-IT" dirty="0"/>
              <a:t> false positive 1.000 S</a:t>
            </a:r>
          </a:p>
          <a:p>
            <a:r>
              <a:rPr lang="it-IT" dirty="0"/>
              <a:t>I2C: STM-&gt;ARDUINO (0.001 S)</a:t>
            </a:r>
          </a:p>
          <a:p>
            <a:r>
              <a:rPr lang="it-IT" dirty="0"/>
              <a:t>I2C:ARDUINO-&gt;STM (0.001 S) </a:t>
            </a:r>
          </a:p>
          <a:p>
            <a:endParaRPr lang="it-IT" dirty="0">
              <a:highlight>
                <a:srgbClr val="FFFF00"/>
              </a:highlight>
            </a:endParaRPr>
          </a:p>
          <a:p>
            <a:r>
              <a:rPr lang="it-IT" dirty="0">
                <a:highlight>
                  <a:srgbClr val="FFFF00"/>
                </a:highlight>
              </a:rPr>
              <a:t>BUZZER ACTIVATED (1.004 S)</a:t>
            </a:r>
          </a:p>
          <a:p>
            <a:endParaRPr lang="it-IT" dirty="0"/>
          </a:p>
          <a:p>
            <a:endParaRPr lang="it-IT" dirty="0"/>
          </a:p>
          <a:p>
            <a:endParaRPr lang="it-IT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D2F89286-13BB-46EE-974C-EFB3F2A52D99}"/>
              </a:ext>
            </a:extLst>
          </p:cNvPr>
          <p:cNvSpPr txBox="1"/>
          <p:nvPr/>
        </p:nvSpPr>
        <p:spPr>
          <a:xfrm>
            <a:off x="5505274" y="1904301"/>
            <a:ext cx="6096699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it-IT" dirty="0"/>
          </a:p>
          <a:p>
            <a:r>
              <a:rPr lang="it-IT" dirty="0"/>
              <a:t>I2C: STM-&gt;ARDUINO (0.001 S)</a:t>
            </a:r>
          </a:p>
          <a:p>
            <a:r>
              <a:rPr lang="it-IT" dirty="0"/>
              <a:t>BLUETOOTH: ARDUINO-&gt;RASPBERRY (0.150 S)</a:t>
            </a:r>
          </a:p>
          <a:p>
            <a:r>
              <a:rPr lang="it-IT" dirty="0"/>
              <a:t>PHOTO: RASPBERRY (3.000 S)</a:t>
            </a:r>
          </a:p>
          <a:p>
            <a:r>
              <a:rPr lang="it-IT" dirty="0"/>
              <a:t>MQTT: RASPBERRY-&gt;CLOUD (0.050 S)</a:t>
            </a:r>
          </a:p>
          <a:p>
            <a:r>
              <a:rPr lang="it-IT" dirty="0"/>
              <a:t>REST: CLOUD -&gt;NODE (0.050 S)</a:t>
            </a:r>
          </a:p>
          <a:p>
            <a:endParaRPr lang="it-IT" dirty="0"/>
          </a:p>
          <a:p>
            <a:r>
              <a:rPr lang="it-IT" dirty="0">
                <a:highlight>
                  <a:srgbClr val="FFFF00"/>
                </a:highlight>
              </a:rPr>
              <a:t>REPORT AVAILABLE ON THE DASHBOARD (3.251 S)</a:t>
            </a:r>
          </a:p>
        </p:txBody>
      </p:sp>
      <p:cxnSp>
        <p:nvCxnSpPr>
          <p:cNvPr id="9" name="Connettore a gomito 8">
            <a:extLst>
              <a:ext uri="{FF2B5EF4-FFF2-40B4-BE49-F238E27FC236}">
                <a16:creationId xmlns:a16="http://schemas.microsoft.com/office/drawing/2014/main" id="{290E80BE-7994-4C6C-AC5D-2C2D30A18C94}"/>
              </a:ext>
            </a:extLst>
          </p:cNvPr>
          <p:cNvCxnSpPr>
            <a:cxnSpLocks/>
            <a:stCxn id="5" idx="2"/>
            <a:endCxn id="7" idx="0"/>
          </p:cNvCxnSpPr>
          <p:nvPr/>
        </p:nvCxnSpPr>
        <p:spPr>
          <a:xfrm rot="5400000" flipH="1" flipV="1">
            <a:off x="4257450" y="749805"/>
            <a:ext cx="3141678" cy="5450669"/>
          </a:xfrm>
          <a:prstGeom prst="bentConnector5">
            <a:avLst>
              <a:gd name="adj1" fmla="val -7276"/>
              <a:gd name="adj2" fmla="val 40261"/>
              <a:gd name="adj3" fmla="val 107276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8F104FBE-7114-4C31-ADB9-2E328539B3AA}"/>
              </a:ext>
            </a:extLst>
          </p:cNvPr>
          <p:cNvCxnSpPr/>
          <p:nvPr/>
        </p:nvCxnSpPr>
        <p:spPr>
          <a:xfrm>
            <a:off x="3102954" y="1635853"/>
            <a:ext cx="0" cy="5478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58A40477-FF27-4968-B139-FE93496F5969}"/>
              </a:ext>
            </a:extLst>
          </p:cNvPr>
          <p:cNvSpPr txBox="1"/>
          <p:nvPr/>
        </p:nvSpPr>
        <p:spPr>
          <a:xfrm>
            <a:off x="2886567" y="5566572"/>
            <a:ext cx="594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FINAL ESTIMATED TIME: 1.004 S + 3.251 S = 4.255 S 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15659746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C01166F-A660-4E64-BE22-C4C0DAAFAB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22096"/>
            <a:ext cx="10691265" cy="990594"/>
          </a:xfrm>
        </p:spPr>
        <p:txBody>
          <a:bodyPr>
            <a:normAutofit/>
          </a:bodyPr>
          <a:lstStyle/>
          <a:p>
            <a:r>
              <a:rPr lang="it-IT" dirty="0"/>
              <a:t>NETWORK </a:t>
            </a:r>
            <a:r>
              <a:rPr lang="it-IT" dirty="0" err="1"/>
              <a:t>latency</a:t>
            </a:r>
            <a:r>
              <a:rPr lang="it-IT" dirty="0"/>
              <a:t> with </a:t>
            </a:r>
            <a:r>
              <a:rPr lang="it-IT" dirty="0" err="1"/>
              <a:t>lorawan</a:t>
            </a:r>
            <a:endParaRPr lang="it-IT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DDF1CB4D-B8EC-4628-9389-F73C760B0DE0}"/>
              </a:ext>
            </a:extLst>
          </p:cNvPr>
          <p:cNvSpPr txBox="1"/>
          <p:nvPr/>
        </p:nvSpPr>
        <p:spPr>
          <a:xfrm>
            <a:off x="1116337" y="2183657"/>
            <a:ext cx="397323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I2C: STM-&gt;ARDUINO (0.001 S)</a:t>
            </a:r>
          </a:p>
          <a:p>
            <a:r>
              <a:rPr lang="it-IT" dirty="0"/>
              <a:t>I2C:ARDUINO-&gt;STM(0.001 S)</a:t>
            </a:r>
          </a:p>
          <a:p>
            <a:r>
              <a:rPr lang="it-IT" dirty="0"/>
              <a:t>Delay to </a:t>
            </a:r>
            <a:r>
              <a:rPr lang="it-IT" dirty="0" err="1"/>
              <a:t>detect</a:t>
            </a:r>
            <a:r>
              <a:rPr lang="it-IT" dirty="0"/>
              <a:t> false positive 1.000 S</a:t>
            </a:r>
          </a:p>
          <a:p>
            <a:r>
              <a:rPr lang="it-IT" dirty="0"/>
              <a:t>I2C: STM-&gt;ARDUINO (0.001 S)</a:t>
            </a:r>
          </a:p>
          <a:p>
            <a:r>
              <a:rPr lang="it-IT" dirty="0"/>
              <a:t>I2C:ARDUINO-&gt;STM (0.001 S) </a:t>
            </a:r>
          </a:p>
          <a:p>
            <a:endParaRPr lang="it-IT" dirty="0">
              <a:highlight>
                <a:srgbClr val="FFFF00"/>
              </a:highlight>
            </a:endParaRPr>
          </a:p>
          <a:p>
            <a:r>
              <a:rPr lang="it-IT" dirty="0">
                <a:highlight>
                  <a:srgbClr val="FFFF00"/>
                </a:highlight>
              </a:rPr>
              <a:t>BUZZER ACTIVATED (1.004 S)</a:t>
            </a:r>
          </a:p>
          <a:p>
            <a:endParaRPr lang="it-IT" dirty="0"/>
          </a:p>
          <a:p>
            <a:endParaRPr lang="it-IT" dirty="0"/>
          </a:p>
          <a:p>
            <a:endParaRPr lang="it-IT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D2F89286-13BB-46EE-974C-EFB3F2A52D99}"/>
              </a:ext>
            </a:extLst>
          </p:cNvPr>
          <p:cNvSpPr txBox="1"/>
          <p:nvPr/>
        </p:nvSpPr>
        <p:spPr>
          <a:xfrm>
            <a:off x="5505274" y="1904301"/>
            <a:ext cx="6096699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it-IT" dirty="0"/>
          </a:p>
          <a:p>
            <a:r>
              <a:rPr lang="it-IT" dirty="0"/>
              <a:t>I2C: STM-&gt;ARDUINO (0.001 S)</a:t>
            </a:r>
          </a:p>
          <a:p>
            <a:r>
              <a:rPr lang="it-IT" dirty="0"/>
              <a:t>LORAWAN: ARDUINO-&gt;RASPBERRY (1.051 S)</a:t>
            </a:r>
          </a:p>
          <a:p>
            <a:r>
              <a:rPr lang="it-IT" dirty="0"/>
              <a:t>PHOTO: RASPBERRY (3.000 S)</a:t>
            </a:r>
          </a:p>
          <a:p>
            <a:r>
              <a:rPr lang="it-IT" dirty="0"/>
              <a:t>MQTT: RASPBERRY-&gt;CLOUD (0.050 S)</a:t>
            </a:r>
          </a:p>
          <a:p>
            <a:r>
              <a:rPr lang="it-IT" dirty="0"/>
              <a:t>REST: CLOUD -&gt;NODE (0.050 S)</a:t>
            </a:r>
          </a:p>
          <a:p>
            <a:endParaRPr lang="it-IT" dirty="0"/>
          </a:p>
          <a:p>
            <a:r>
              <a:rPr lang="it-IT" dirty="0">
                <a:highlight>
                  <a:srgbClr val="FFFF00"/>
                </a:highlight>
              </a:rPr>
              <a:t>REPORT AVAILABLE ON THE DASHBOARD (4.152 S)</a:t>
            </a:r>
          </a:p>
        </p:txBody>
      </p:sp>
      <p:cxnSp>
        <p:nvCxnSpPr>
          <p:cNvPr id="9" name="Connettore a gomito 8">
            <a:extLst>
              <a:ext uri="{FF2B5EF4-FFF2-40B4-BE49-F238E27FC236}">
                <a16:creationId xmlns:a16="http://schemas.microsoft.com/office/drawing/2014/main" id="{290E80BE-7994-4C6C-AC5D-2C2D30A18C94}"/>
              </a:ext>
            </a:extLst>
          </p:cNvPr>
          <p:cNvCxnSpPr>
            <a:cxnSpLocks/>
            <a:stCxn id="5" idx="2"/>
            <a:endCxn id="7" idx="0"/>
          </p:cNvCxnSpPr>
          <p:nvPr/>
        </p:nvCxnSpPr>
        <p:spPr>
          <a:xfrm rot="5400000" flipH="1" flipV="1">
            <a:off x="4257450" y="749805"/>
            <a:ext cx="3141678" cy="5450669"/>
          </a:xfrm>
          <a:prstGeom prst="bentConnector5">
            <a:avLst>
              <a:gd name="adj1" fmla="val -7276"/>
              <a:gd name="adj2" fmla="val 40261"/>
              <a:gd name="adj3" fmla="val 107276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8F104FBE-7114-4C31-ADB9-2E328539B3AA}"/>
              </a:ext>
            </a:extLst>
          </p:cNvPr>
          <p:cNvCxnSpPr/>
          <p:nvPr/>
        </p:nvCxnSpPr>
        <p:spPr>
          <a:xfrm>
            <a:off x="3102954" y="1635853"/>
            <a:ext cx="0" cy="5478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3A1457A0-92EC-4BC7-B3BD-13CFA258EF47}"/>
              </a:ext>
            </a:extLst>
          </p:cNvPr>
          <p:cNvSpPr txBox="1"/>
          <p:nvPr/>
        </p:nvSpPr>
        <p:spPr>
          <a:xfrm>
            <a:off x="2532968" y="5689953"/>
            <a:ext cx="594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FINAL ESTIMATED TIME: 1.004 S + 4.152 S = 5.156 S </a:t>
            </a:r>
            <a:endParaRPr lang="en-GB" b="1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34B85EDF-EAB8-4B0A-AEE0-A98CED647910}"/>
              </a:ext>
            </a:extLst>
          </p:cNvPr>
          <p:cNvSpPr txBox="1"/>
          <p:nvPr/>
        </p:nvSpPr>
        <p:spPr>
          <a:xfrm>
            <a:off x="5505274" y="4444636"/>
            <a:ext cx="5017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0" i="0" dirty="0">
                <a:solidFill>
                  <a:schemeClr val="accent2"/>
                </a:solidFill>
                <a:effectLst/>
                <a:latin typeface="-apple-system"/>
              </a:rPr>
              <a:t>We considered 868 MHz, duty cycle 1% and SF12</a:t>
            </a:r>
            <a:endParaRPr lang="en-GB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69765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C01166F-A660-4E64-BE22-C4C0DAAFAB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22096"/>
            <a:ext cx="10691265" cy="990594"/>
          </a:xfrm>
        </p:spPr>
        <p:txBody>
          <a:bodyPr>
            <a:normAutofit/>
          </a:bodyPr>
          <a:lstStyle/>
          <a:p>
            <a:r>
              <a:rPr lang="it-IT" dirty="0"/>
              <a:t>Future </a:t>
            </a:r>
            <a:r>
              <a:rPr lang="it-IT" dirty="0" err="1"/>
              <a:t>development</a:t>
            </a:r>
            <a:endParaRPr lang="it-IT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3F462EA6-41F9-49BE-8FE6-8DE5847BDFCB}"/>
              </a:ext>
            </a:extLst>
          </p:cNvPr>
          <p:cNvSpPr txBox="1"/>
          <p:nvPr/>
        </p:nvSpPr>
        <p:spPr>
          <a:xfrm>
            <a:off x="637564" y="2139193"/>
            <a:ext cx="6065078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 Optimizing power management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 Introduction of </a:t>
            </a:r>
            <a:r>
              <a:rPr lang="en-US" sz="2400" dirty="0" err="1"/>
              <a:t>LoraWan</a:t>
            </a:r>
            <a:endParaRPr lang="en-US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 Improving latency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 Development of a better web interface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 Introduction of Solar panel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 Use a better gyroscope, if possible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 Smart setting of thresholds ( using machine learning )  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400" dirty="0"/>
          </a:p>
          <a:p>
            <a:pPr>
              <a:buFont typeface="Arial" panose="020B0604020202020204" pitchFamily="34" charset="0"/>
              <a:buChar char="•"/>
            </a:pPr>
            <a:endParaRPr lang="en-US" sz="2400" dirty="0"/>
          </a:p>
          <a:p>
            <a:pPr>
              <a:buFont typeface="Arial" panose="020B0604020202020204" pitchFamily="34" charset="0"/>
              <a:buChar char="•"/>
            </a:pPr>
            <a:endParaRPr lang="en-US" sz="2400" dirty="0"/>
          </a:p>
          <a:p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CEF96D0-170C-45FF-BB3A-116F868F6E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3537" y="1277793"/>
            <a:ext cx="4340900" cy="430241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5266548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35F3D1E-143D-4F35-8ADA-EB6286179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Key </a:t>
            </a:r>
            <a:r>
              <a:rPr lang="it-IT" dirty="0" err="1"/>
              <a:t>functionalities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6BCA113-D877-4A0F-9AB4-A15E6A829F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Real time reporting to </a:t>
            </a:r>
            <a:r>
              <a:rPr lang="it-IT" dirty="0" err="1"/>
              <a:t>authorities</a:t>
            </a:r>
            <a:r>
              <a:rPr lang="it-IT" dirty="0"/>
              <a:t> of </a:t>
            </a:r>
            <a:r>
              <a:rPr lang="it-IT" dirty="0" err="1"/>
              <a:t>violations</a:t>
            </a:r>
            <a:endParaRPr lang="it-IT" dirty="0"/>
          </a:p>
          <a:p>
            <a:r>
              <a:rPr lang="it-IT" dirty="0"/>
              <a:t>Create a </a:t>
            </a:r>
            <a:r>
              <a:rPr lang="it-IT" dirty="0" err="1"/>
              <a:t>safer</a:t>
            </a:r>
            <a:r>
              <a:rPr lang="it-IT" dirty="0"/>
              <a:t> </a:t>
            </a:r>
            <a:r>
              <a:rPr lang="it-IT" dirty="0" err="1"/>
              <a:t>holiday</a:t>
            </a:r>
            <a:r>
              <a:rPr lang="it-IT" dirty="0"/>
              <a:t> for </a:t>
            </a:r>
            <a:r>
              <a:rPr lang="it-IT" dirty="0" err="1"/>
              <a:t>tourists</a:t>
            </a:r>
            <a:endParaRPr lang="it-IT" dirty="0"/>
          </a:p>
          <a:p>
            <a:r>
              <a:rPr lang="it-IT" dirty="0" err="1"/>
              <a:t>Improve</a:t>
            </a:r>
            <a:r>
              <a:rPr lang="it-IT" dirty="0"/>
              <a:t> water </a:t>
            </a:r>
            <a:r>
              <a:rPr lang="it-IT" dirty="0" err="1"/>
              <a:t>quality</a:t>
            </a:r>
            <a:r>
              <a:rPr lang="it-IT" dirty="0"/>
              <a:t> </a:t>
            </a:r>
            <a:r>
              <a:rPr lang="it-IT" dirty="0" err="1"/>
              <a:t>near</a:t>
            </a:r>
            <a:r>
              <a:rPr lang="it-IT" dirty="0"/>
              <a:t> the </a:t>
            </a:r>
            <a:r>
              <a:rPr lang="it-IT" dirty="0" err="1"/>
              <a:t>shore</a:t>
            </a:r>
            <a:endParaRPr lang="it-IT" dirty="0"/>
          </a:p>
          <a:p>
            <a:r>
              <a:rPr lang="it-IT" dirty="0" err="1"/>
              <a:t>Decrease</a:t>
            </a:r>
            <a:r>
              <a:rPr lang="it-IT" dirty="0"/>
              <a:t> </a:t>
            </a:r>
            <a:r>
              <a:rPr lang="it-IT" dirty="0" err="1"/>
              <a:t>number</a:t>
            </a:r>
            <a:r>
              <a:rPr lang="it-IT" dirty="0"/>
              <a:t> of </a:t>
            </a:r>
            <a:r>
              <a:rPr lang="it-IT" dirty="0" err="1"/>
              <a:t>accidents</a:t>
            </a:r>
            <a:r>
              <a:rPr lang="it-IT" dirty="0"/>
              <a:t> </a:t>
            </a:r>
          </a:p>
          <a:p>
            <a:r>
              <a:rPr lang="it-IT" dirty="0" err="1"/>
              <a:t>Provide</a:t>
            </a:r>
            <a:r>
              <a:rPr lang="it-IT" dirty="0"/>
              <a:t> an user </a:t>
            </a:r>
            <a:r>
              <a:rPr lang="it-IT" dirty="0" err="1"/>
              <a:t>friendly</a:t>
            </a:r>
            <a:r>
              <a:rPr lang="it-IT" dirty="0"/>
              <a:t> dashboard in </a:t>
            </a:r>
            <a:r>
              <a:rPr lang="it-IT" dirty="0" err="1"/>
              <a:t>order</a:t>
            </a:r>
            <a:r>
              <a:rPr lang="it-IT" dirty="0"/>
              <a:t> to monitor </a:t>
            </a:r>
            <a:r>
              <a:rPr lang="it-IT" dirty="0" err="1"/>
              <a:t>violations</a:t>
            </a:r>
            <a:endParaRPr lang="it-IT" dirty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489546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DA44AE9-B0BA-4656-8A1C-EE14264B9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Collective</a:t>
            </a:r>
            <a:r>
              <a:rPr lang="it-IT" dirty="0"/>
              <a:t> intelligence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7E6201F6-4527-4D20-8A35-DECE218D6A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874" y="1883165"/>
            <a:ext cx="5007575" cy="325081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EEA5FF4F-D2C2-4C8E-BA98-106664B0F2C1}"/>
              </a:ext>
            </a:extLst>
          </p:cNvPr>
          <p:cNvSpPr txBox="1"/>
          <p:nvPr/>
        </p:nvSpPr>
        <p:spPr>
          <a:xfrm>
            <a:off x="6791326" y="2581275"/>
            <a:ext cx="481012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Our</a:t>
            </a:r>
            <a:r>
              <a:rPr lang="it-IT" dirty="0"/>
              <a:t> </a:t>
            </a:r>
            <a:r>
              <a:rPr lang="it-IT" dirty="0" err="1"/>
              <a:t>purpose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to replicate </a:t>
            </a:r>
            <a:r>
              <a:rPr lang="it-IT" dirty="0" err="1"/>
              <a:t>this</a:t>
            </a:r>
            <a:r>
              <a:rPr lang="it-IT" dirty="0"/>
              <a:t> trend of </a:t>
            </a:r>
            <a:r>
              <a:rPr lang="it-IT" dirty="0" err="1"/>
              <a:t>death</a:t>
            </a:r>
            <a:r>
              <a:rPr lang="it-IT" dirty="0"/>
              <a:t> by car </a:t>
            </a:r>
            <a:r>
              <a:rPr lang="it-IT" dirty="0" err="1"/>
              <a:t>accident</a:t>
            </a:r>
            <a:r>
              <a:rPr lang="it-IT" dirty="0"/>
              <a:t> </a:t>
            </a:r>
            <a:r>
              <a:rPr lang="it-IT" dirty="0" err="1"/>
              <a:t>since</a:t>
            </a:r>
            <a:r>
              <a:rPr lang="it-IT" dirty="0"/>
              <a:t> autovelox </a:t>
            </a:r>
            <a:r>
              <a:rPr lang="it-IT" dirty="0" err="1"/>
              <a:t>was</a:t>
            </a:r>
            <a:r>
              <a:rPr lang="it-IT" dirty="0"/>
              <a:t> </a:t>
            </a:r>
            <a:r>
              <a:rPr lang="it-IT" dirty="0" err="1"/>
              <a:t>introduced</a:t>
            </a:r>
            <a:r>
              <a:rPr lang="it-IT" dirty="0"/>
              <a:t>, </a:t>
            </a:r>
            <a:r>
              <a:rPr lang="it-IT" dirty="0" err="1"/>
              <a:t>but</a:t>
            </a:r>
            <a:r>
              <a:rPr lang="it-IT" dirty="0"/>
              <a:t> in the </a:t>
            </a:r>
            <a:r>
              <a:rPr lang="it-IT" dirty="0" err="1"/>
              <a:t>context</a:t>
            </a:r>
            <a:r>
              <a:rPr lang="it-IT" dirty="0"/>
              <a:t> of </a:t>
            </a:r>
            <a:r>
              <a:rPr lang="it-IT" dirty="0" err="1"/>
              <a:t>accident</a:t>
            </a:r>
            <a:r>
              <a:rPr lang="it-IT" dirty="0"/>
              <a:t> </a:t>
            </a:r>
            <a:r>
              <a:rPr lang="it-IT" dirty="0" err="1"/>
              <a:t>caused</a:t>
            </a:r>
            <a:r>
              <a:rPr lang="it-IT" dirty="0"/>
              <a:t> by boats </a:t>
            </a:r>
            <a:r>
              <a:rPr lang="it-IT" dirty="0" err="1"/>
              <a:t>introducing</a:t>
            </a:r>
            <a:r>
              <a:rPr lang="it-IT" dirty="0"/>
              <a:t> </a:t>
            </a:r>
            <a:r>
              <a:rPr lang="it-IT" dirty="0" err="1"/>
              <a:t>our</a:t>
            </a:r>
            <a:r>
              <a:rPr lang="it-IT" dirty="0"/>
              <a:t> system in </a:t>
            </a:r>
            <a:r>
              <a:rPr lang="it-IT" dirty="0" err="1"/>
              <a:t>order</a:t>
            </a:r>
            <a:r>
              <a:rPr lang="it-IT" dirty="0"/>
              <a:t> to </a:t>
            </a:r>
            <a:r>
              <a:rPr lang="it-IT" dirty="0" err="1"/>
              <a:t>prevent</a:t>
            </a:r>
            <a:r>
              <a:rPr lang="it-IT" dirty="0"/>
              <a:t> an </a:t>
            </a:r>
            <a:r>
              <a:rPr lang="it-IT" dirty="0" err="1"/>
              <a:t>increasing</a:t>
            </a:r>
            <a:r>
              <a:rPr lang="it-IT" dirty="0"/>
              <a:t> </a:t>
            </a:r>
            <a:r>
              <a:rPr lang="it-IT" dirty="0" err="1"/>
              <a:t>number</a:t>
            </a:r>
            <a:r>
              <a:rPr lang="it-IT" dirty="0"/>
              <a:t> of </a:t>
            </a:r>
            <a:r>
              <a:rPr lang="it-IT" dirty="0" err="1"/>
              <a:t>deaths</a:t>
            </a:r>
            <a:r>
              <a:rPr lang="it-IT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479922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35F3D1E-143D-4F35-8ADA-EB6286179B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367" y="871762"/>
            <a:ext cx="10691265" cy="1371030"/>
          </a:xfrm>
        </p:spPr>
        <p:txBody>
          <a:bodyPr/>
          <a:lstStyle/>
          <a:p>
            <a:r>
              <a:rPr lang="it-IT" dirty="0" err="1"/>
              <a:t>Scenarios</a:t>
            </a:r>
            <a:endParaRPr lang="it-IT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3AA3C2C3-1278-45E7-ABC8-F7370FA40A9A}"/>
              </a:ext>
            </a:extLst>
          </p:cNvPr>
          <p:cNvSpPr txBox="1"/>
          <p:nvPr/>
        </p:nvSpPr>
        <p:spPr>
          <a:xfrm>
            <a:off x="911184" y="4889684"/>
            <a:ext cx="105304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/>
              <a:t>Above we can see a typical use case: Bob wants to enjoy a holiday with his family, so they go to the airport in order to take a plain for Sardinia. When they arrive there, they are ready to enjoy some days at a beautiful beach. One day, however, while his son is swimming in the water nearby, Bob sees a boat approaching too close to safety line, but thanks to the Safety Floater system control he will be immediately alerted by a sound notification, and in the meanwhile a picture of the boat will be available on the coast guard’s dashboard.</a:t>
            </a:r>
            <a:endParaRPr lang="it-IT" sz="1400" dirty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27A83D4B-3F0F-46CB-82CD-5FC1A3A2DA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812" y="2242792"/>
            <a:ext cx="9354650" cy="2186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1843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22A1144-C171-4B24-8D30-06861D8B1D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22096"/>
            <a:ext cx="10691265" cy="800172"/>
          </a:xfrm>
        </p:spPr>
        <p:txBody>
          <a:bodyPr/>
          <a:lstStyle/>
          <a:p>
            <a:r>
              <a:rPr lang="it-IT" dirty="0" err="1"/>
              <a:t>Constraints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962D717-96CA-42D4-B908-B66BE553F3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635" y="1938019"/>
            <a:ext cx="10691265" cy="3636088"/>
          </a:xfrm>
        </p:spPr>
        <p:txBody>
          <a:bodyPr>
            <a:normAutofit/>
          </a:bodyPr>
          <a:lstStyle/>
          <a:p>
            <a:r>
              <a:rPr lang="it-IT" dirty="0" err="1"/>
              <a:t>All</a:t>
            </a:r>
            <a:r>
              <a:rPr lang="it-IT" dirty="0"/>
              <a:t> </a:t>
            </a:r>
            <a:r>
              <a:rPr lang="it-IT" dirty="0" err="1"/>
              <a:t>sensors</a:t>
            </a:r>
            <a:r>
              <a:rPr lang="it-IT" dirty="0"/>
              <a:t> are </a:t>
            </a:r>
            <a:r>
              <a:rPr lang="it-IT" dirty="0" err="1"/>
              <a:t>constantly</a:t>
            </a:r>
            <a:r>
              <a:rPr lang="it-IT" dirty="0"/>
              <a:t> </a:t>
            </a:r>
            <a:r>
              <a:rPr lang="it-IT" dirty="0" err="1"/>
              <a:t>sampled</a:t>
            </a:r>
            <a:endParaRPr lang="it-IT" dirty="0"/>
          </a:p>
          <a:p>
            <a:r>
              <a:rPr lang="it-IT" dirty="0" err="1"/>
              <a:t>Detection</a:t>
            </a:r>
            <a:r>
              <a:rPr lang="it-IT" dirty="0"/>
              <a:t> of false </a:t>
            </a:r>
            <a:r>
              <a:rPr lang="it-IT" dirty="0" err="1"/>
              <a:t>positives</a:t>
            </a:r>
            <a:endParaRPr lang="it-IT" dirty="0"/>
          </a:p>
          <a:p>
            <a:r>
              <a:rPr lang="it-IT" dirty="0" err="1"/>
              <a:t>Movement</a:t>
            </a:r>
            <a:r>
              <a:rPr lang="it-IT" dirty="0"/>
              <a:t> of the floater due to rough </a:t>
            </a:r>
            <a:r>
              <a:rPr lang="it-IT" dirty="0" err="1"/>
              <a:t>sea</a:t>
            </a:r>
            <a:endParaRPr lang="it-IT" dirty="0"/>
          </a:p>
          <a:p>
            <a:r>
              <a:rPr lang="it-IT" dirty="0" err="1"/>
              <a:t>Need</a:t>
            </a:r>
            <a:r>
              <a:rPr lang="it-IT" dirty="0"/>
              <a:t> of </a:t>
            </a:r>
            <a:r>
              <a:rPr lang="it-IT" dirty="0" err="1"/>
              <a:t>using</a:t>
            </a:r>
            <a:r>
              <a:rPr lang="it-IT" dirty="0"/>
              <a:t> waterproof </a:t>
            </a:r>
            <a:r>
              <a:rPr lang="it-IT" dirty="0" err="1"/>
              <a:t>sensors</a:t>
            </a:r>
            <a:r>
              <a:rPr lang="it-IT" dirty="0"/>
              <a:t> and custom </a:t>
            </a:r>
            <a:r>
              <a:rPr lang="it-IT" dirty="0" err="1"/>
              <a:t>shaped</a:t>
            </a:r>
            <a:r>
              <a:rPr lang="it-IT" dirty="0"/>
              <a:t> </a:t>
            </a:r>
            <a:r>
              <a:rPr lang="it-IT" dirty="0" err="1"/>
              <a:t>buoy</a:t>
            </a:r>
            <a:endParaRPr lang="it-IT" dirty="0"/>
          </a:p>
          <a:p>
            <a:r>
              <a:rPr lang="it-IT" dirty="0"/>
              <a:t>Solar panels in </a:t>
            </a:r>
            <a:r>
              <a:rPr lang="it-IT" dirty="0" err="1"/>
              <a:t>order</a:t>
            </a:r>
            <a:r>
              <a:rPr lang="it-IT" dirty="0"/>
              <a:t> to </a:t>
            </a:r>
            <a:r>
              <a:rPr lang="it-IT" dirty="0" err="1"/>
              <a:t>improve</a:t>
            </a:r>
            <a:r>
              <a:rPr lang="it-IT" dirty="0"/>
              <a:t> the </a:t>
            </a:r>
            <a:r>
              <a:rPr lang="it-IT" dirty="0" err="1"/>
              <a:t>battery</a:t>
            </a:r>
            <a:r>
              <a:rPr lang="it-IT" dirty="0"/>
              <a:t> life</a:t>
            </a:r>
          </a:p>
          <a:p>
            <a:r>
              <a:rPr lang="it-IT" dirty="0"/>
              <a:t>Power </a:t>
            </a:r>
            <a:r>
              <a:rPr lang="it-IT" dirty="0" err="1"/>
              <a:t>consumption</a:t>
            </a:r>
            <a:r>
              <a:rPr lang="it-IT" dirty="0"/>
              <a:t> management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B19C57A9-A6E9-4B0B-88C8-99E98C5FD6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6399" y="1938019"/>
            <a:ext cx="557756" cy="435006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2C326FB6-1ABC-4C6D-B0F9-79451E2905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090" y="2481037"/>
            <a:ext cx="557756" cy="435006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D7762EC5-4BC4-42B2-9370-0F7911FD92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8244" y="2978059"/>
            <a:ext cx="557756" cy="435006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7A6C8866-4CA4-4771-974D-C4268AE15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521" y="4400094"/>
            <a:ext cx="557756" cy="435006"/>
          </a:xfrm>
          <a:prstGeom prst="rect">
            <a:avLst/>
          </a:prstGeom>
        </p:spPr>
      </p:pic>
      <p:pic>
        <p:nvPicPr>
          <p:cNvPr id="21" name="Immagine 20">
            <a:extLst>
              <a:ext uri="{FF2B5EF4-FFF2-40B4-BE49-F238E27FC236}">
                <a16:creationId xmlns:a16="http://schemas.microsoft.com/office/drawing/2014/main" id="{9E4F775A-16CD-4D95-B4B4-33D700D355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3587" y="3429000"/>
            <a:ext cx="535194" cy="437798"/>
          </a:xfrm>
          <a:prstGeom prst="rect">
            <a:avLst/>
          </a:prstGeom>
        </p:spPr>
      </p:pic>
      <p:pic>
        <p:nvPicPr>
          <p:cNvPr id="22" name="Immagine 21">
            <a:extLst>
              <a:ext uri="{FF2B5EF4-FFF2-40B4-BE49-F238E27FC236}">
                <a16:creationId xmlns:a16="http://schemas.microsoft.com/office/drawing/2014/main" id="{2D053589-30FD-4739-B088-AF2DCE40B9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0389" y="3962296"/>
            <a:ext cx="535194" cy="437798"/>
          </a:xfrm>
          <a:prstGeom prst="rect">
            <a:avLst/>
          </a:prstGeom>
        </p:spPr>
      </p:pic>
      <p:pic>
        <p:nvPicPr>
          <p:cNvPr id="23" name="Immagine 22">
            <a:extLst>
              <a:ext uri="{FF2B5EF4-FFF2-40B4-BE49-F238E27FC236}">
                <a16:creationId xmlns:a16="http://schemas.microsoft.com/office/drawing/2014/main" id="{89A433AD-86C8-41DF-8DFD-FDAE9B3D90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2127" y="922096"/>
            <a:ext cx="453815" cy="353728"/>
          </a:xfrm>
          <a:prstGeom prst="rect">
            <a:avLst/>
          </a:prstGeom>
        </p:spPr>
      </p:pic>
      <p:pic>
        <p:nvPicPr>
          <p:cNvPr id="24" name="Immagine 23">
            <a:extLst>
              <a:ext uri="{FF2B5EF4-FFF2-40B4-BE49-F238E27FC236}">
                <a16:creationId xmlns:a16="http://schemas.microsoft.com/office/drawing/2014/main" id="{D414CB3D-7848-4D4C-A2C4-03FB23159C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0156" y="1395138"/>
            <a:ext cx="557756" cy="435006"/>
          </a:xfrm>
          <a:prstGeom prst="rect">
            <a:avLst/>
          </a:prstGeom>
        </p:spPr>
      </p:pic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4410BC1A-F8D9-4A34-A2C5-3C686D3B8949}"/>
              </a:ext>
            </a:extLst>
          </p:cNvPr>
          <p:cNvSpPr txBox="1"/>
          <p:nvPr/>
        </p:nvSpPr>
        <p:spPr>
          <a:xfrm>
            <a:off x="9570312" y="937270"/>
            <a:ext cx="18745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/>
              <a:t>Not </a:t>
            </a:r>
            <a:r>
              <a:rPr lang="it-IT" sz="1600" dirty="0" err="1"/>
              <a:t>yet</a:t>
            </a:r>
            <a:r>
              <a:rPr lang="it-IT" sz="1600" dirty="0"/>
              <a:t> </a:t>
            </a:r>
            <a:r>
              <a:rPr lang="it-IT" sz="1600" dirty="0" err="1"/>
              <a:t>considered</a:t>
            </a:r>
            <a:r>
              <a:rPr lang="it-IT" sz="1600" dirty="0"/>
              <a:t> </a:t>
            </a: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AE0AE1B6-ECE1-43CA-B289-47DC564E0411}"/>
              </a:ext>
            </a:extLst>
          </p:cNvPr>
          <p:cNvSpPr txBox="1"/>
          <p:nvPr/>
        </p:nvSpPr>
        <p:spPr>
          <a:xfrm>
            <a:off x="9570312" y="1427975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 err="1"/>
              <a:t>Satisfied</a:t>
            </a:r>
            <a:r>
              <a:rPr lang="it-IT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877043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F8FE4AD-32D3-4FEC-89E4-BDFFD9605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DEPLOYMENT</a:t>
            </a:r>
            <a:endParaRPr lang="en-GB" dirty="0"/>
          </a:p>
        </p:txBody>
      </p:sp>
      <p:pic>
        <p:nvPicPr>
          <p:cNvPr id="5" name="Segnaposto contenuto 4" descr="Immagine che contiene mappa&#10;&#10;Descrizione generata automaticamente">
            <a:extLst>
              <a:ext uri="{FF2B5EF4-FFF2-40B4-BE49-F238E27FC236}">
                <a16:creationId xmlns:a16="http://schemas.microsoft.com/office/drawing/2014/main" id="{371AE627-B8E1-4762-9D47-6CD58B5751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" y="1636296"/>
            <a:ext cx="10591800" cy="4547936"/>
          </a:xfr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BCD59249-8CC8-4654-A014-C3253B1B1B22}"/>
              </a:ext>
            </a:extLst>
          </p:cNvPr>
          <p:cNvSpPr txBox="1"/>
          <p:nvPr/>
        </p:nvSpPr>
        <p:spPr>
          <a:xfrm rot="568118">
            <a:off x="3835153" y="5140171"/>
            <a:ext cx="976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4 m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9A9C68D4-2517-4D2E-B4B4-7041A9F98DC3}"/>
              </a:ext>
            </a:extLst>
          </p:cNvPr>
          <p:cNvSpPr txBox="1"/>
          <p:nvPr/>
        </p:nvSpPr>
        <p:spPr>
          <a:xfrm rot="568118">
            <a:off x="5434614" y="5402645"/>
            <a:ext cx="976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4 m</a:t>
            </a:r>
          </a:p>
        </p:txBody>
      </p:sp>
    </p:spTree>
    <p:extLst>
      <p:ext uri="{BB962C8B-B14F-4D97-AF65-F5344CB8AC3E}">
        <p14:creationId xmlns:p14="http://schemas.microsoft.com/office/powerpoint/2010/main" val="25275161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D6FE0C6-ECD3-4AB4-9917-E5ADADF258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857" y="838206"/>
            <a:ext cx="10691265" cy="1371030"/>
          </a:xfrm>
        </p:spPr>
        <p:txBody>
          <a:bodyPr/>
          <a:lstStyle/>
          <a:p>
            <a:r>
              <a:rPr lang="it-IT" dirty="0"/>
              <a:t>IOT ARCHITECTURE: DETAILED SUMMARY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EC8E247D-C24D-4672-90E9-111B45C705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878" y="1661020"/>
            <a:ext cx="10801350" cy="4256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218371"/>
      </p:ext>
    </p:extLst>
  </p:cSld>
  <p:clrMapOvr>
    <a:masterClrMapping/>
  </p:clrMapOvr>
</p:sld>
</file>

<file path=ppt/theme/theme1.xml><?xml version="1.0" encoding="utf-8"?>
<a:theme xmlns:a="http://schemas.openxmlformats.org/drawingml/2006/main" name="ChronicleVTI">
  <a:themeElements>
    <a:clrScheme name="AnalogousFromRegularSeedRightStep">
      <a:dk1>
        <a:srgbClr val="000000"/>
      </a:dk1>
      <a:lt1>
        <a:srgbClr val="FFFFFF"/>
      </a:lt1>
      <a:dk2>
        <a:srgbClr val="1B2830"/>
      </a:dk2>
      <a:lt2>
        <a:srgbClr val="F3F0F0"/>
      </a:lt2>
      <a:accent1>
        <a:srgbClr val="20B3AE"/>
      </a:accent1>
      <a:accent2>
        <a:srgbClr val="178CD5"/>
      </a:accent2>
      <a:accent3>
        <a:srgbClr val="294FE7"/>
      </a:accent3>
      <a:accent4>
        <a:srgbClr val="5530D9"/>
      </a:accent4>
      <a:accent5>
        <a:srgbClr val="A229E7"/>
      </a:accent5>
      <a:accent6>
        <a:srgbClr val="D517CB"/>
      </a:accent6>
      <a:hlink>
        <a:srgbClr val="BF3F43"/>
      </a:hlink>
      <a:folHlink>
        <a:srgbClr val="7F7F7F"/>
      </a:folHlink>
    </a:clrScheme>
    <a:fontScheme name="Univers Calisto">
      <a:majorFont>
        <a:latin typeface="Univers Condensed"/>
        <a:ea typeface=""/>
        <a:cs typeface=""/>
      </a:majorFont>
      <a:minorFont>
        <a:latin typeface="Calisto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hronicleVTI" id="{508E4D90-5116-4BF0-876B-3F422DD1F65F}" vid="{AA21DC3D-92A8-43A4-8358-ED428371CD55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Fasce</Template>
  <TotalTime>1090</TotalTime>
  <Words>1370</Words>
  <Application>Microsoft Office PowerPoint</Application>
  <PresentationFormat>Widescreen</PresentationFormat>
  <Paragraphs>186</Paragraphs>
  <Slides>32</Slides>
  <Notes>1</Notes>
  <HiddenSlides>0</HiddenSlides>
  <MMClips>2</MMClips>
  <ScaleCrop>false</ScaleCrop>
  <HeadingPairs>
    <vt:vector size="6" baseType="variant">
      <vt:variant>
        <vt:lpstr>Caratteri utilizzati</vt:lpstr>
      </vt:variant>
      <vt:variant>
        <vt:i4>7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32</vt:i4>
      </vt:variant>
    </vt:vector>
  </HeadingPairs>
  <TitlesOfParts>
    <vt:vector size="40" baseType="lpstr">
      <vt:lpstr>-apple-system</vt:lpstr>
      <vt:lpstr>Arial</vt:lpstr>
      <vt:lpstr>Calibri</vt:lpstr>
      <vt:lpstr>Calisto MT</vt:lpstr>
      <vt:lpstr>Rockwell</vt:lpstr>
      <vt:lpstr>Rockwell Condensed</vt:lpstr>
      <vt:lpstr>Univers Condensed</vt:lpstr>
      <vt:lpstr>ChronicleVTI</vt:lpstr>
      <vt:lpstr>Safety floater</vt:lpstr>
      <vt:lpstr>What is the problem?</vt:lpstr>
      <vt:lpstr>Boat accidents FROM 2002 TO 2019</vt:lpstr>
      <vt:lpstr>Key functionalities</vt:lpstr>
      <vt:lpstr>Collective intelligence</vt:lpstr>
      <vt:lpstr>Scenarios</vt:lpstr>
      <vt:lpstr>Constraints</vt:lpstr>
      <vt:lpstr>DEPLOYMENT</vt:lpstr>
      <vt:lpstr>IOT ARCHITECTURE: DETAILED SUMMARY</vt:lpstr>
      <vt:lpstr>SAFETY FLOATER</vt:lpstr>
      <vt:lpstr>SAFETY FLOATER VIEW</vt:lpstr>
      <vt:lpstr>SPOTTER VIEW</vt:lpstr>
      <vt:lpstr>SAFETY FLOATER PROTOTYPE</vt:lpstr>
      <vt:lpstr>SAFETY FLOATER: FUNCTIONALITIES</vt:lpstr>
      <vt:lpstr>BOAT DETECTION MECHANISM</vt:lpstr>
      <vt:lpstr>ORIENTATION CONTROL MECHANISM</vt:lpstr>
      <vt:lpstr>POWER MANAGEMENT MECHANISM</vt:lpstr>
      <vt:lpstr>POWER MANAGEMENT TESTING METRICS</vt:lpstr>
      <vt:lpstr>HIGH POWER CONSUMPTION mode</vt:lpstr>
      <vt:lpstr>MEDIUM POWER CONSUMPTION mode</vt:lpstr>
      <vt:lpstr>LOW POWER CONSUMPTION mode</vt:lpstr>
      <vt:lpstr>EVALUATION IN THE REAL LIFE ENVIRONMENT</vt:lpstr>
      <vt:lpstr>EVALUATION IN THE REAL LIFE ENVIRONMENT </vt:lpstr>
      <vt:lpstr>SEA STATION</vt:lpstr>
      <vt:lpstr>SEA STATION VIEW</vt:lpstr>
      <vt:lpstr>Evaluation &amp; PERFORMANCE: boat detection</vt:lpstr>
      <vt:lpstr>REAL LIFE EVALUATION WITH THE CNN</vt:lpstr>
      <vt:lpstr>WEB DASHBOARD</vt:lpstr>
      <vt:lpstr>NETWORK latency</vt:lpstr>
      <vt:lpstr>Evaluation &amp; PERFORMANCE: NETWORK latency</vt:lpstr>
      <vt:lpstr>NETWORK latency with lorawan</vt:lpstr>
      <vt:lpstr>Future development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Safety floater</dc:title>
  <dc:creator>Daniele Bufalieri</dc:creator>
  <cp:lastModifiedBy>Daniele</cp:lastModifiedBy>
  <cp:revision>176</cp:revision>
  <dcterms:created xsi:type="dcterms:W3CDTF">2021-04-03T14:51:34Z</dcterms:created>
  <dcterms:modified xsi:type="dcterms:W3CDTF">2021-08-02T08:11:52Z</dcterms:modified>
</cp:coreProperties>
</file>